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70" r:id="rId11"/>
    <p:sldId id="271" r:id="rId12"/>
    <p:sldId id="274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935D4-E46A-45AA-9C77-477920D58E7A}" type="doc">
      <dgm:prSet loTypeId="urn:microsoft.com/office/officeart/2005/8/layout/hProcess9" loCatId="process" qsTypeId="urn:microsoft.com/office/officeart/2005/8/quickstyle/simple3" qsCatId="simple" csTypeId="urn:microsoft.com/office/officeart/2005/8/colors/colorful1" csCatId="colorful" phldr="1"/>
      <dgm:spPr/>
    </dgm:pt>
    <dgm:pt modelId="{9EF1A9B6-1B52-44D8-93AC-D4E1D7BD00C8}">
      <dgm:prSet phldrT="[Text]"/>
      <dgm:spPr/>
      <dgm:t>
        <a:bodyPr/>
        <a:lstStyle/>
        <a:p>
          <a:r>
            <a:rPr lang="fa-IR" dirty="0">
              <a:cs typeface="B Titr" panose="00000700000000000000" pitchFamily="2" charset="-78"/>
            </a:rPr>
            <a:t>برگزاری</a:t>
          </a:r>
        </a:p>
        <a:p>
          <a:r>
            <a:rPr lang="fa-IR" dirty="0">
              <a:cs typeface="B Titr" panose="00000700000000000000" pitchFamily="2" charset="-78"/>
            </a:rPr>
            <a:t>میز خدمت/ کسب و کار/ </a:t>
          </a:r>
        </a:p>
        <a:p>
          <a:r>
            <a:rPr lang="fa-IR" dirty="0">
              <a:cs typeface="B Titr" panose="00000700000000000000" pitchFamily="2" charset="-78"/>
            </a:rPr>
            <a:t>اتاق فکر</a:t>
          </a:r>
          <a:endParaRPr lang="en-US" dirty="0">
            <a:cs typeface="B Titr" panose="00000700000000000000" pitchFamily="2" charset="-78"/>
          </a:endParaRPr>
        </a:p>
      </dgm:t>
    </dgm:pt>
    <dgm:pt modelId="{AF5A4CC8-14C0-473E-90DE-26E7B847BBDE}" type="parTrans" cxnId="{F6ED8619-B85F-4190-8068-D307D7F71061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739192FC-B961-4FA3-894C-ECCCECDFF8D3}" type="sibTrans" cxnId="{F6ED8619-B85F-4190-8068-D307D7F71061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8171C3C1-C8D4-45B5-B539-647A890E47ED}">
      <dgm:prSet phldrT="[Text]"/>
      <dgm:spPr/>
      <dgm:t>
        <a:bodyPr/>
        <a:lstStyle/>
        <a:p>
          <a:r>
            <a:rPr lang="fa-IR" dirty="0">
              <a:cs typeface="B Titr" panose="00000700000000000000" pitchFamily="2" charset="-78"/>
            </a:rPr>
            <a:t>سنجش میزان مراجعات و تکرار موضوعات/ نظر سنجی</a:t>
          </a:r>
          <a:endParaRPr lang="en-US" dirty="0">
            <a:cs typeface="B Titr" panose="00000700000000000000" pitchFamily="2" charset="-78"/>
          </a:endParaRPr>
        </a:p>
      </dgm:t>
    </dgm:pt>
    <dgm:pt modelId="{B990715C-6F01-4021-A99E-388C9FF795B4}" type="parTrans" cxnId="{6F8A593D-D14A-44A9-8A9C-5C6E18A0CAC9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F6AE67B1-AD42-47B1-85AD-300B2DF43528}" type="sibTrans" cxnId="{6F8A593D-D14A-44A9-8A9C-5C6E18A0CAC9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FCC20AD5-371B-47F6-A8B4-D171FA2B06F7}">
      <dgm:prSet phldrT="[Text]"/>
      <dgm:spPr/>
      <dgm:t>
        <a:bodyPr/>
        <a:lstStyle/>
        <a:p>
          <a:r>
            <a:rPr lang="fa-IR" dirty="0">
              <a:cs typeface="B Titr" panose="00000700000000000000" pitchFamily="2" charset="-78"/>
            </a:rPr>
            <a:t>دسته بندی موضوعات شناسایی شده بر اساس اهمیت و اولویت</a:t>
          </a:r>
          <a:endParaRPr lang="en-US" dirty="0">
            <a:cs typeface="B Titr" panose="00000700000000000000" pitchFamily="2" charset="-78"/>
          </a:endParaRPr>
        </a:p>
      </dgm:t>
    </dgm:pt>
    <dgm:pt modelId="{96B6C3E9-DF77-4A53-AE3F-88325F14559C}" type="parTrans" cxnId="{BC01DD36-266C-495F-8B83-A659EC42B206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D9DE12F9-279A-44AF-8D23-206715D1E3F1}" type="sibTrans" cxnId="{BC01DD36-266C-495F-8B83-A659EC42B206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ECB4219E-FDDD-4448-999E-36C2767B6739}">
      <dgm:prSet phldrT="[Text]"/>
      <dgm:spPr/>
      <dgm:t>
        <a:bodyPr/>
        <a:lstStyle/>
        <a:p>
          <a:r>
            <a:rPr lang="fa-IR" dirty="0">
              <a:cs typeface="B Titr" panose="00000700000000000000" pitchFamily="2" charset="-78"/>
            </a:rPr>
            <a:t>برگزاری صحن اصلی کمیسیون با دستور جلسه مبتنی بر موضوعات اولویت دار</a:t>
          </a:r>
          <a:endParaRPr lang="en-US" dirty="0">
            <a:cs typeface="B Titr" panose="00000700000000000000" pitchFamily="2" charset="-78"/>
          </a:endParaRPr>
        </a:p>
      </dgm:t>
    </dgm:pt>
    <dgm:pt modelId="{5E0E29BA-80A1-4855-A3EF-C9CE6D5CF91A}" type="parTrans" cxnId="{22430F5F-EF8E-4C3F-B194-0874896306C2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181327FE-798D-4D08-905C-84B3B0CB7F06}" type="sibTrans" cxnId="{22430F5F-EF8E-4C3F-B194-0874896306C2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9C0C3C65-24F7-474B-8E0A-4188FE0C2C3B}">
      <dgm:prSet phldrT="[Text]"/>
      <dgm:spPr/>
      <dgm:t>
        <a:bodyPr/>
        <a:lstStyle/>
        <a:p>
          <a:r>
            <a:rPr lang="fa-IR" dirty="0">
              <a:cs typeface="B Titr" panose="00000700000000000000" pitchFamily="2" charset="-78"/>
            </a:rPr>
            <a:t>پیگیری مصوبات</a:t>
          </a:r>
        </a:p>
        <a:p>
          <a:r>
            <a:rPr lang="fa-IR" dirty="0">
              <a:cs typeface="B Titr" panose="00000700000000000000" pitchFamily="2" charset="-78"/>
            </a:rPr>
            <a:t>تهیه گزارش برای جلسه بعد</a:t>
          </a:r>
          <a:endParaRPr lang="en-US" dirty="0">
            <a:cs typeface="B Titr" panose="00000700000000000000" pitchFamily="2" charset="-78"/>
          </a:endParaRPr>
        </a:p>
      </dgm:t>
    </dgm:pt>
    <dgm:pt modelId="{E0FC5A8B-3AFE-4419-9980-C72833D06E05}" type="parTrans" cxnId="{171439C7-E278-4C77-BF41-8E634A70B094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AA6B23FA-8EBF-412D-83CD-3B1B99BA94EB}" type="sibTrans" cxnId="{171439C7-E278-4C77-BF41-8E634A70B094}">
      <dgm:prSet/>
      <dgm:spPr/>
      <dgm:t>
        <a:bodyPr/>
        <a:lstStyle/>
        <a:p>
          <a:endParaRPr lang="en-US">
            <a:cs typeface="B Titr" panose="00000700000000000000" pitchFamily="2" charset="-78"/>
          </a:endParaRPr>
        </a:p>
      </dgm:t>
    </dgm:pt>
    <dgm:pt modelId="{344D720C-C916-460C-A117-29527978AD04}" type="pres">
      <dgm:prSet presAssocID="{B47935D4-E46A-45AA-9C77-477920D58E7A}" presName="CompostProcess" presStyleCnt="0">
        <dgm:presLayoutVars>
          <dgm:dir/>
          <dgm:resizeHandles val="exact"/>
        </dgm:presLayoutVars>
      </dgm:prSet>
      <dgm:spPr/>
    </dgm:pt>
    <dgm:pt modelId="{0C817285-A468-4F48-940D-8AE79FB48FD0}" type="pres">
      <dgm:prSet presAssocID="{B47935D4-E46A-45AA-9C77-477920D58E7A}" presName="arrow" presStyleLbl="bgShp" presStyleIdx="0" presStyleCnt="1"/>
      <dgm:spPr/>
    </dgm:pt>
    <dgm:pt modelId="{CC84D371-926F-4444-A49D-1AE66734E391}" type="pres">
      <dgm:prSet presAssocID="{B47935D4-E46A-45AA-9C77-477920D58E7A}" presName="linearProcess" presStyleCnt="0"/>
      <dgm:spPr/>
    </dgm:pt>
    <dgm:pt modelId="{92596002-D721-48E0-96FA-04E13526BE5B}" type="pres">
      <dgm:prSet presAssocID="{9EF1A9B6-1B52-44D8-93AC-D4E1D7BD00C8}" presName="textNode" presStyleLbl="node1" presStyleIdx="0" presStyleCnt="5">
        <dgm:presLayoutVars>
          <dgm:bulletEnabled val="1"/>
        </dgm:presLayoutVars>
      </dgm:prSet>
      <dgm:spPr/>
    </dgm:pt>
    <dgm:pt modelId="{AB6CD137-FA74-44C5-8555-19D311ED53E0}" type="pres">
      <dgm:prSet presAssocID="{739192FC-B961-4FA3-894C-ECCCECDFF8D3}" presName="sibTrans" presStyleCnt="0"/>
      <dgm:spPr/>
    </dgm:pt>
    <dgm:pt modelId="{E6BBF317-CF27-4A7E-9914-9E3B61630257}" type="pres">
      <dgm:prSet presAssocID="{8171C3C1-C8D4-45B5-B539-647A890E47ED}" presName="textNode" presStyleLbl="node1" presStyleIdx="1" presStyleCnt="5">
        <dgm:presLayoutVars>
          <dgm:bulletEnabled val="1"/>
        </dgm:presLayoutVars>
      </dgm:prSet>
      <dgm:spPr/>
    </dgm:pt>
    <dgm:pt modelId="{FF918E94-759D-40EE-9687-EC5B0DF2ED28}" type="pres">
      <dgm:prSet presAssocID="{F6AE67B1-AD42-47B1-85AD-300B2DF43528}" presName="sibTrans" presStyleCnt="0"/>
      <dgm:spPr/>
    </dgm:pt>
    <dgm:pt modelId="{13C1E66D-6C57-4695-ABE5-D660DE2AA062}" type="pres">
      <dgm:prSet presAssocID="{FCC20AD5-371B-47F6-A8B4-D171FA2B06F7}" presName="textNode" presStyleLbl="node1" presStyleIdx="2" presStyleCnt="5">
        <dgm:presLayoutVars>
          <dgm:bulletEnabled val="1"/>
        </dgm:presLayoutVars>
      </dgm:prSet>
      <dgm:spPr/>
    </dgm:pt>
    <dgm:pt modelId="{5AA3BDA9-1FCB-4C2F-AD57-58E7AE3CE02B}" type="pres">
      <dgm:prSet presAssocID="{D9DE12F9-279A-44AF-8D23-206715D1E3F1}" presName="sibTrans" presStyleCnt="0"/>
      <dgm:spPr/>
    </dgm:pt>
    <dgm:pt modelId="{3729442E-0F31-4652-AD49-EA1FE1245FD0}" type="pres">
      <dgm:prSet presAssocID="{ECB4219E-FDDD-4448-999E-36C2767B6739}" presName="textNode" presStyleLbl="node1" presStyleIdx="3" presStyleCnt="5">
        <dgm:presLayoutVars>
          <dgm:bulletEnabled val="1"/>
        </dgm:presLayoutVars>
      </dgm:prSet>
      <dgm:spPr/>
    </dgm:pt>
    <dgm:pt modelId="{FA24C43E-0BD3-4733-8BAF-7CBBA8FD9EC8}" type="pres">
      <dgm:prSet presAssocID="{181327FE-798D-4D08-905C-84B3B0CB7F06}" presName="sibTrans" presStyleCnt="0"/>
      <dgm:spPr/>
    </dgm:pt>
    <dgm:pt modelId="{1F184E59-DECA-42DD-960E-31A2024CA8DC}" type="pres">
      <dgm:prSet presAssocID="{9C0C3C65-24F7-474B-8E0A-4188FE0C2C3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F6ED8619-B85F-4190-8068-D307D7F71061}" srcId="{B47935D4-E46A-45AA-9C77-477920D58E7A}" destId="{9EF1A9B6-1B52-44D8-93AC-D4E1D7BD00C8}" srcOrd="0" destOrd="0" parTransId="{AF5A4CC8-14C0-473E-90DE-26E7B847BBDE}" sibTransId="{739192FC-B961-4FA3-894C-ECCCECDFF8D3}"/>
    <dgm:cxn modelId="{DF897F22-BF8A-4A4E-86BA-08CBE2549D4A}" type="presOf" srcId="{9C0C3C65-24F7-474B-8E0A-4188FE0C2C3B}" destId="{1F184E59-DECA-42DD-960E-31A2024CA8DC}" srcOrd="0" destOrd="0" presId="urn:microsoft.com/office/officeart/2005/8/layout/hProcess9"/>
    <dgm:cxn modelId="{BC01DD36-266C-495F-8B83-A659EC42B206}" srcId="{B47935D4-E46A-45AA-9C77-477920D58E7A}" destId="{FCC20AD5-371B-47F6-A8B4-D171FA2B06F7}" srcOrd="2" destOrd="0" parTransId="{96B6C3E9-DF77-4A53-AE3F-88325F14559C}" sibTransId="{D9DE12F9-279A-44AF-8D23-206715D1E3F1}"/>
    <dgm:cxn modelId="{6F8A593D-D14A-44A9-8A9C-5C6E18A0CAC9}" srcId="{B47935D4-E46A-45AA-9C77-477920D58E7A}" destId="{8171C3C1-C8D4-45B5-B539-647A890E47ED}" srcOrd="1" destOrd="0" parTransId="{B990715C-6F01-4021-A99E-388C9FF795B4}" sibTransId="{F6AE67B1-AD42-47B1-85AD-300B2DF43528}"/>
    <dgm:cxn modelId="{22430F5F-EF8E-4C3F-B194-0874896306C2}" srcId="{B47935D4-E46A-45AA-9C77-477920D58E7A}" destId="{ECB4219E-FDDD-4448-999E-36C2767B6739}" srcOrd="3" destOrd="0" parTransId="{5E0E29BA-80A1-4855-A3EF-C9CE6D5CF91A}" sibTransId="{181327FE-798D-4D08-905C-84B3B0CB7F06}"/>
    <dgm:cxn modelId="{19344A7F-DAC5-422A-A0B1-D96607B2A605}" type="presOf" srcId="{ECB4219E-FDDD-4448-999E-36C2767B6739}" destId="{3729442E-0F31-4652-AD49-EA1FE1245FD0}" srcOrd="0" destOrd="0" presId="urn:microsoft.com/office/officeart/2005/8/layout/hProcess9"/>
    <dgm:cxn modelId="{77F8F085-834F-4F5D-83CF-52235F3E80A1}" type="presOf" srcId="{B47935D4-E46A-45AA-9C77-477920D58E7A}" destId="{344D720C-C916-460C-A117-29527978AD04}" srcOrd="0" destOrd="0" presId="urn:microsoft.com/office/officeart/2005/8/layout/hProcess9"/>
    <dgm:cxn modelId="{171439C7-E278-4C77-BF41-8E634A70B094}" srcId="{B47935D4-E46A-45AA-9C77-477920D58E7A}" destId="{9C0C3C65-24F7-474B-8E0A-4188FE0C2C3B}" srcOrd="4" destOrd="0" parTransId="{E0FC5A8B-3AFE-4419-9980-C72833D06E05}" sibTransId="{AA6B23FA-8EBF-412D-83CD-3B1B99BA94EB}"/>
    <dgm:cxn modelId="{1F7127CE-E23D-49E0-A95F-8AA5C8D68712}" type="presOf" srcId="{9EF1A9B6-1B52-44D8-93AC-D4E1D7BD00C8}" destId="{92596002-D721-48E0-96FA-04E13526BE5B}" srcOrd="0" destOrd="0" presId="urn:microsoft.com/office/officeart/2005/8/layout/hProcess9"/>
    <dgm:cxn modelId="{D243C0D8-D3E2-4E6E-9326-08AAB3BB6DB0}" type="presOf" srcId="{8171C3C1-C8D4-45B5-B539-647A890E47ED}" destId="{E6BBF317-CF27-4A7E-9914-9E3B61630257}" srcOrd="0" destOrd="0" presId="urn:microsoft.com/office/officeart/2005/8/layout/hProcess9"/>
    <dgm:cxn modelId="{97ECFAE4-D336-4A8B-BBE6-20FFED0E7561}" type="presOf" srcId="{FCC20AD5-371B-47F6-A8B4-D171FA2B06F7}" destId="{13C1E66D-6C57-4695-ABE5-D660DE2AA062}" srcOrd="0" destOrd="0" presId="urn:microsoft.com/office/officeart/2005/8/layout/hProcess9"/>
    <dgm:cxn modelId="{C2796F15-8917-42D2-83EF-0A0E51A5532E}" type="presParOf" srcId="{344D720C-C916-460C-A117-29527978AD04}" destId="{0C817285-A468-4F48-940D-8AE79FB48FD0}" srcOrd="0" destOrd="0" presId="urn:microsoft.com/office/officeart/2005/8/layout/hProcess9"/>
    <dgm:cxn modelId="{C186F49D-0B54-4A05-85C4-AA2BA70BDA6C}" type="presParOf" srcId="{344D720C-C916-460C-A117-29527978AD04}" destId="{CC84D371-926F-4444-A49D-1AE66734E391}" srcOrd="1" destOrd="0" presId="urn:microsoft.com/office/officeart/2005/8/layout/hProcess9"/>
    <dgm:cxn modelId="{385D39C2-AEED-43CE-96EB-4CE6DC30C6AE}" type="presParOf" srcId="{CC84D371-926F-4444-A49D-1AE66734E391}" destId="{92596002-D721-48E0-96FA-04E13526BE5B}" srcOrd="0" destOrd="0" presId="urn:microsoft.com/office/officeart/2005/8/layout/hProcess9"/>
    <dgm:cxn modelId="{6D400852-C5CC-4F87-A28F-FC459D0DBE8C}" type="presParOf" srcId="{CC84D371-926F-4444-A49D-1AE66734E391}" destId="{AB6CD137-FA74-44C5-8555-19D311ED53E0}" srcOrd="1" destOrd="0" presId="urn:microsoft.com/office/officeart/2005/8/layout/hProcess9"/>
    <dgm:cxn modelId="{AEE6022B-154A-44EE-8A0B-89666F5EACB5}" type="presParOf" srcId="{CC84D371-926F-4444-A49D-1AE66734E391}" destId="{E6BBF317-CF27-4A7E-9914-9E3B61630257}" srcOrd="2" destOrd="0" presId="urn:microsoft.com/office/officeart/2005/8/layout/hProcess9"/>
    <dgm:cxn modelId="{301A46D4-D3C4-47B5-96AD-641E9843C440}" type="presParOf" srcId="{CC84D371-926F-4444-A49D-1AE66734E391}" destId="{FF918E94-759D-40EE-9687-EC5B0DF2ED28}" srcOrd="3" destOrd="0" presId="urn:microsoft.com/office/officeart/2005/8/layout/hProcess9"/>
    <dgm:cxn modelId="{CC1E1581-DDE8-4D20-8BF6-1627EFC8245C}" type="presParOf" srcId="{CC84D371-926F-4444-A49D-1AE66734E391}" destId="{13C1E66D-6C57-4695-ABE5-D660DE2AA062}" srcOrd="4" destOrd="0" presId="urn:microsoft.com/office/officeart/2005/8/layout/hProcess9"/>
    <dgm:cxn modelId="{A83A6F96-A374-4D74-A689-91DEEE447F8A}" type="presParOf" srcId="{CC84D371-926F-4444-A49D-1AE66734E391}" destId="{5AA3BDA9-1FCB-4C2F-AD57-58E7AE3CE02B}" srcOrd="5" destOrd="0" presId="urn:microsoft.com/office/officeart/2005/8/layout/hProcess9"/>
    <dgm:cxn modelId="{1DDE0830-7484-44E0-A7A7-30F3DB1E11CC}" type="presParOf" srcId="{CC84D371-926F-4444-A49D-1AE66734E391}" destId="{3729442E-0F31-4652-AD49-EA1FE1245FD0}" srcOrd="6" destOrd="0" presId="urn:microsoft.com/office/officeart/2005/8/layout/hProcess9"/>
    <dgm:cxn modelId="{4B494FDA-393C-45D9-AAFB-5FC29C2E159D}" type="presParOf" srcId="{CC84D371-926F-4444-A49D-1AE66734E391}" destId="{FA24C43E-0BD3-4733-8BAF-7CBBA8FD9EC8}" srcOrd="7" destOrd="0" presId="urn:microsoft.com/office/officeart/2005/8/layout/hProcess9"/>
    <dgm:cxn modelId="{9A6C74D3-A699-4E8D-9DDF-30BAC5D51DD6}" type="presParOf" srcId="{CC84D371-926F-4444-A49D-1AE66734E391}" destId="{1F184E59-DECA-42DD-960E-31A2024CA8DC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17285-A468-4F48-940D-8AE79FB48FD0}">
      <dsp:nvSpPr>
        <dsp:cNvPr id="0" name=""/>
        <dsp:cNvSpPr/>
      </dsp:nvSpPr>
      <dsp:spPr>
        <a:xfrm>
          <a:off x="751403" y="0"/>
          <a:ext cx="8515905" cy="31242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596002-D721-48E0-96FA-04E13526BE5B}">
      <dsp:nvSpPr>
        <dsp:cNvPr id="0" name=""/>
        <dsp:cNvSpPr/>
      </dsp:nvSpPr>
      <dsp:spPr>
        <a:xfrm>
          <a:off x="3214" y="937260"/>
          <a:ext cx="1907455" cy="12496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kern="1200" dirty="0">
              <a:cs typeface="B Titr" panose="00000700000000000000" pitchFamily="2" charset="-78"/>
            </a:rPr>
            <a:t>برگزاری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kern="1200" dirty="0">
              <a:cs typeface="B Titr" panose="00000700000000000000" pitchFamily="2" charset="-78"/>
            </a:rPr>
            <a:t>میز خدمت/ کسب و کار/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kern="1200" dirty="0">
              <a:cs typeface="B Titr" panose="00000700000000000000" pitchFamily="2" charset="-78"/>
            </a:rPr>
            <a:t>اتاق فکر</a:t>
          </a:r>
          <a:endParaRPr lang="en-US" sz="1200" kern="1200" dirty="0">
            <a:cs typeface="B Titr" panose="00000700000000000000" pitchFamily="2" charset="-78"/>
          </a:endParaRPr>
        </a:p>
      </dsp:txBody>
      <dsp:txXfrm>
        <a:off x="64218" y="998264"/>
        <a:ext cx="1785447" cy="1127672"/>
      </dsp:txXfrm>
    </dsp:sp>
    <dsp:sp modelId="{E6BBF317-CF27-4A7E-9914-9E3B61630257}">
      <dsp:nvSpPr>
        <dsp:cNvPr id="0" name=""/>
        <dsp:cNvSpPr/>
      </dsp:nvSpPr>
      <dsp:spPr>
        <a:xfrm>
          <a:off x="2029421" y="937260"/>
          <a:ext cx="1907455" cy="12496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kern="1200" dirty="0">
              <a:cs typeface="B Titr" panose="00000700000000000000" pitchFamily="2" charset="-78"/>
            </a:rPr>
            <a:t>سنجش میزان مراجعات و تکرار موضوعات/ نظر سنجی</a:t>
          </a:r>
          <a:endParaRPr lang="en-US" sz="1200" kern="1200" dirty="0">
            <a:cs typeface="B Titr" panose="00000700000000000000" pitchFamily="2" charset="-78"/>
          </a:endParaRPr>
        </a:p>
      </dsp:txBody>
      <dsp:txXfrm>
        <a:off x="2090425" y="998264"/>
        <a:ext cx="1785447" cy="1127672"/>
      </dsp:txXfrm>
    </dsp:sp>
    <dsp:sp modelId="{13C1E66D-6C57-4695-ABE5-D660DE2AA062}">
      <dsp:nvSpPr>
        <dsp:cNvPr id="0" name=""/>
        <dsp:cNvSpPr/>
      </dsp:nvSpPr>
      <dsp:spPr>
        <a:xfrm>
          <a:off x="4055628" y="937260"/>
          <a:ext cx="1907455" cy="12496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kern="1200" dirty="0">
              <a:cs typeface="B Titr" panose="00000700000000000000" pitchFamily="2" charset="-78"/>
            </a:rPr>
            <a:t>دسته بندی موضوعات شناسایی شده بر اساس اهمیت و اولویت</a:t>
          </a:r>
          <a:endParaRPr lang="en-US" sz="1200" kern="1200" dirty="0">
            <a:cs typeface="B Titr" panose="00000700000000000000" pitchFamily="2" charset="-78"/>
          </a:endParaRPr>
        </a:p>
      </dsp:txBody>
      <dsp:txXfrm>
        <a:off x="4116632" y="998264"/>
        <a:ext cx="1785447" cy="1127672"/>
      </dsp:txXfrm>
    </dsp:sp>
    <dsp:sp modelId="{3729442E-0F31-4652-AD49-EA1FE1245FD0}">
      <dsp:nvSpPr>
        <dsp:cNvPr id="0" name=""/>
        <dsp:cNvSpPr/>
      </dsp:nvSpPr>
      <dsp:spPr>
        <a:xfrm>
          <a:off x="6081835" y="937260"/>
          <a:ext cx="1907455" cy="12496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kern="1200" dirty="0">
              <a:cs typeface="B Titr" panose="00000700000000000000" pitchFamily="2" charset="-78"/>
            </a:rPr>
            <a:t>برگزاری صحن اصلی کمیسیون با دستور جلسه مبتنی بر موضوعات اولویت دار</a:t>
          </a:r>
          <a:endParaRPr lang="en-US" sz="1200" kern="1200" dirty="0">
            <a:cs typeface="B Titr" panose="00000700000000000000" pitchFamily="2" charset="-78"/>
          </a:endParaRPr>
        </a:p>
      </dsp:txBody>
      <dsp:txXfrm>
        <a:off x="6142839" y="998264"/>
        <a:ext cx="1785447" cy="1127672"/>
      </dsp:txXfrm>
    </dsp:sp>
    <dsp:sp modelId="{1F184E59-DECA-42DD-960E-31A2024CA8DC}">
      <dsp:nvSpPr>
        <dsp:cNvPr id="0" name=""/>
        <dsp:cNvSpPr/>
      </dsp:nvSpPr>
      <dsp:spPr>
        <a:xfrm>
          <a:off x="8108042" y="937260"/>
          <a:ext cx="1907455" cy="124968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kern="1200" dirty="0">
              <a:cs typeface="B Titr" panose="00000700000000000000" pitchFamily="2" charset="-78"/>
            </a:rPr>
            <a:t>پیگیری مصوبات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kern="1200" dirty="0">
              <a:cs typeface="B Titr" panose="00000700000000000000" pitchFamily="2" charset="-78"/>
            </a:rPr>
            <a:t>تهیه گزارش برای جلسه بعد</a:t>
          </a:r>
          <a:endParaRPr lang="en-US" sz="1200" kern="1200" dirty="0">
            <a:cs typeface="B Titr" panose="00000700000000000000" pitchFamily="2" charset="-78"/>
          </a:endParaRPr>
        </a:p>
      </dsp:txBody>
      <dsp:txXfrm>
        <a:off x="8169046" y="998264"/>
        <a:ext cx="1785447" cy="1127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1D8C9-A8BA-486C-908D-0FF629665D58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EE850-42AA-4216-B59B-9FE396E3C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0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7D34E-944C-36DA-A366-6304ACF20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2BA4F4-2CF4-6CAB-8F8D-BC618F8621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0F8771-1BF5-0E09-392E-3414E1FB2C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5C395-F3EF-7075-C2A3-8214E5B861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EE850-42AA-4216-B59B-9FE396E3C6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3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3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83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89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49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36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47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92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8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7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7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1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1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9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0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1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F71718E-7FE1-4A7C-B0DE-4D7736AC7751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5FC975B-90CE-47D9-8C38-546952DCF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7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D452-80CC-8DE5-8270-A4BA7555E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8686" y="2209045"/>
            <a:ext cx="9413247" cy="2975809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برنامه اجرائی کمیسیون معادن و صنایع معدنی</a:t>
            </a:r>
            <a:br>
              <a:rPr lang="fa-I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</a:br>
            <a:br>
              <a:rPr lang="fa-I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</a:br>
            <a:r>
              <a:rPr lang="fa-I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اتاق بازرگانی، صنایع، معادن و کشاورزی استان یزد</a:t>
            </a:r>
            <a:br>
              <a:rPr lang="fa-I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</a:br>
            <a:br>
              <a:rPr lang="fa-I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</a:br>
            <a:r>
              <a:rPr lang="fa-I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مبتنی بر بوم کسب و کار</a:t>
            </a:r>
            <a:br>
              <a:rPr lang="fa-I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</a:b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18EAD-A8AF-5BEE-1AEF-588264AB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78994" y="5478519"/>
            <a:ext cx="4049874" cy="542035"/>
          </a:xfrm>
        </p:spPr>
        <p:txBody>
          <a:bodyPr>
            <a:normAutofit/>
          </a:bodyPr>
          <a:lstStyle/>
          <a:p>
            <a:pPr algn="ctr"/>
            <a:r>
              <a:rPr lang="fa-IR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Titr" panose="00000700000000000000" pitchFamily="2" charset="-78"/>
              </a:rPr>
              <a:t>هفته معدن گرامی باد</a:t>
            </a:r>
            <a:endParaRPr lang="en-US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3044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558EE-7DA7-A755-2DC7-B1C326C42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C4F99-6C06-4576-9450-FB64526D2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824" y="135803"/>
            <a:ext cx="8153242" cy="1186004"/>
          </a:xfrm>
        </p:spPr>
        <p:txBody>
          <a:bodyPr/>
          <a:lstStyle/>
          <a:p>
            <a:pPr rtl="1"/>
            <a:r>
              <a:rPr lang="fa-IR" dirty="0">
                <a:cs typeface="B Titr" panose="00000700000000000000" pitchFamily="2" charset="-78"/>
              </a:rPr>
              <a:t>فعالیت‌های کلیدی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337902-A5E2-6960-6637-9EB99C17A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095" y="1733740"/>
            <a:ext cx="10661052" cy="4612740"/>
          </a:xfrm>
        </p:spPr>
        <p:txBody>
          <a:bodyPr vert="horz" lIns="91440" tIns="45720" rIns="91440" bIns="45720" numCol="2" rtlCol="1" anchor="ctr">
            <a:normAutofit lnSpcReduction="10000"/>
          </a:bodyPr>
          <a:lstStyle/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پیگیری مشکلات : 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پیگیری مشکلات حقوقی و قانونی ذینفعان؛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ارائه پیشنهادات برای بهبود قوانین </a:t>
            </a:r>
            <a:r>
              <a:rPr lang="fa-IR" sz="1200" b="1">
                <a:latin typeface="iransans"/>
                <a:cs typeface="B Titr" panose="00000700000000000000" pitchFamily="2" charset="-78"/>
              </a:rPr>
              <a:t>و مقررات و رصد ترک فعل های صورت گرفته؛</a:t>
            </a:r>
            <a:endParaRPr lang="fa-IR" sz="1200" b="1" dirty="0">
              <a:latin typeface="iransans"/>
              <a:cs typeface="B Titr" panose="00000700000000000000" pitchFamily="2" charset="-78"/>
            </a:endParaRP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مداخله فعال در مواردی مانند استعلامات ماده ۲۴، سهمیه ارزی، واردات ماشین آلات.</a:t>
            </a:r>
          </a:p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برگزاری رویدادها و جلسات: 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جلسات کارشناسی، </a:t>
            </a:r>
            <a:r>
              <a:rPr lang="fa-IR" sz="1200" b="1" u="sng" dirty="0">
                <a:latin typeface="iransans"/>
                <a:cs typeface="B Titr" panose="00000700000000000000" pitchFamily="2" charset="-78"/>
              </a:rPr>
              <a:t>میز خدمت </a:t>
            </a:r>
            <a:r>
              <a:rPr lang="fa-IR" sz="1200" b="1" dirty="0">
                <a:latin typeface="iransans"/>
                <a:cs typeface="B Titr" panose="00000700000000000000" pitchFamily="2" charset="-78"/>
              </a:rPr>
              <a:t>با حضور مسئولان، نشست‌های هم‌اندیشی؛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همایش‌ها، سمینارها و نمایشگاه‌های تخصصی معدن.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نشست های مشترک با سایر کمیسیون های معدن سراسر کشور.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نشست مشترک با کمیسیون های داخلی اتاق یزد به منظور اشتفاده از پتانسیل ها.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اتاق فکر(بارش فکری پیرامون راهکارهای حل یک مساله مشخص و ارائه فرآیند)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پژوهش و تدوین گزارش</a:t>
            </a:r>
            <a:r>
              <a:rPr lang="fa-IR" sz="1200" b="1" dirty="0">
                <a:latin typeface="iransans"/>
                <a:cs typeface="B Titr" panose="00000700000000000000" pitchFamily="2" charset="-78"/>
              </a:rPr>
              <a:t>: </a:t>
            </a:r>
          </a:p>
          <a:p>
            <a:pPr lvl="2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100" b="1" dirty="0">
                <a:latin typeface="iransans"/>
                <a:cs typeface="B Titr" panose="00000700000000000000" pitchFamily="2" charset="-78"/>
              </a:rPr>
              <a:t>مطالعات و پژوهش‌های کاربردی در مورد چالش‌ها و فرصت‌ها؛</a:t>
            </a:r>
          </a:p>
          <a:p>
            <a:pPr lvl="2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100" b="1" dirty="0">
                <a:latin typeface="iransans"/>
                <a:cs typeface="B Titr" panose="00000700000000000000" pitchFamily="2" charset="-78"/>
              </a:rPr>
              <a:t>تدوین گزارش‌های تحلیلی و آماری بازار و ارائه منظم آمار و اطلاعات و اخبار؛</a:t>
            </a:r>
          </a:p>
          <a:p>
            <a:pPr lvl="2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100" b="1" dirty="0">
                <a:latin typeface="iransans"/>
                <a:cs typeface="B Titr" panose="00000700000000000000" pitchFamily="2" charset="-78"/>
              </a:rPr>
              <a:t>پایش و ارزیابی اثربخشی فعالیت‌ها و رضایت ذینفعان؛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آموزش و توانمندسازی: </a:t>
            </a:r>
          </a:p>
          <a:p>
            <a:pPr lvl="2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100" b="1" dirty="0">
                <a:latin typeface="iransans"/>
                <a:cs typeface="B Titr" panose="00000700000000000000" pitchFamily="2" charset="-78"/>
              </a:rPr>
              <a:t>برگزاری دوره‌های آموزشی و کارگاه‌های عملی؛</a:t>
            </a:r>
          </a:p>
          <a:p>
            <a:pPr lvl="2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100" b="1" dirty="0">
                <a:latin typeface="iransans"/>
                <a:cs typeface="B Titr" panose="00000700000000000000" pitchFamily="2" charset="-78"/>
              </a:rPr>
              <a:t>ترویج استفاده از فناوری‌های نوین و هوشمندسازی؛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تسهیل‌گری و شبکه‌سازی: </a:t>
            </a:r>
          </a:p>
          <a:p>
            <a:pPr lvl="2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100" b="1" dirty="0">
                <a:latin typeface="iransans"/>
                <a:cs typeface="B Titr" panose="00000700000000000000" pitchFamily="2" charset="-78"/>
              </a:rPr>
              <a:t>ایجاد بستر ارتباط مستقیم بین بخش خصوصی، دولت و دانشگاه؛</a:t>
            </a:r>
          </a:p>
          <a:p>
            <a:pPr lvl="2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100" b="1" dirty="0">
                <a:latin typeface="iransans"/>
                <a:cs typeface="B Titr" panose="00000700000000000000" pitchFamily="2" charset="-78"/>
              </a:rPr>
              <a:t>معرفی فرصت‌های سرمایه‌گذاری و تسهیل جذب سرمایه.</a:t>
            </a:r>
          </a:p>
        </p:txBody>
      </p:sp>
    </p:spTree>
    <p:extLst>
      <p:ext uri="{BB962C8B-B14F-4D97-AF65-F5344CB8AC3E}">
        <p14:creationId xmlns:p14="http://schemas.microsoft.com/office/powerpoint/2010/main" val="3192542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2DCB4430-1AA0-8C13-2B70-A6C7FD3B5D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0FC74-B39E-5EE2-A644-9D27E5E1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824" y="371192"/>
            <a:ext cx="8153242" cy="1752599"/>
          </a:xfrm>
        </p:spPr>
        <p:txBody>
          <a:bodyPr>
            <a:normAutofit fontScale="90000"/>
          </a:bodyPr>
          <a:lstStyle/>
          <a:p>
            <a:pPr rtl="1"/>
            <a:r>
              <a:rPr lang="fa-IR" sz="3600" dirty="0">
                <a:cs typeface="B Titr" panose="00000700000000000000" pitchFamily="2" charset="-78"/>
              </a:rPr>
              <a:t>شرکای کلیدی</a:t>
            </a:r>
            <a:br>
              <a:rPr lang="fa-IR" sz="3600" dirty="0">
                <a:cs typeface="B Titr" panose="00000700000000000000" pitchFamily="2" charset="-78"/>
              </a:rPr>
            </a:br>
            <a:br>
              <a:rPr lang="fa-IR" sz="3600" dirty="0">
                <a:cs typeface="B Titr" panose="00000700000000000000" pitchFamily="2" charset="-78"/>
              </a:rPr>
            </a:br>
            <a:r>
              <a:rPr lang="fa-IR" sz="1600" b="1" dirty="0">
                <a:latin typeface="iransans"/>
                <a:cs typeface="B Titr" panose="00000700000000000000" pitchFamily="2" charset="-78"/>
              </a:rPr>
              <a:t>با هدف دسترسی به تخصص و دانش،تأمین منابع (مالی، فیزیکی، انسانی)،افزایش نفوذ و اثرگذاری وکاهش هزینه‌ها تعاملات با شرکای کلیدی ساماندهی خواهد شد.</a:t>
            </a:r>
            <a:br>
              <a:rPr lang="fa-IR" sz="1600" b="1" dirty="0">
                <a:latin typeface="iransans"/>
                <a:cs typeface="B Titr" panose="00000700000000000000" pitchFamily="2" charset="-78"/>
              </a:rPr>
            </a:b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F698C5-104C-AB43-342A-AA24B7D4E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16460" y="1919334"/>
            <a:ext cx="11280619" cy="5033726"/>
          </a:xfrm>
        </p:spPr>
        <p:txBody>
          <a:bodyPr vert="horz" lIns="91440" tIns="45720" rIns="91440" bIns="45720" numCol="2" rtlCol="1" anchor="ctr">
            <a:normAutofit/>
          </a:bodyPr>
          <a:lstStyle/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600" b="1" dirty="0">
                <a:latin typeface="iransans"/>
                <a:cs typeface="B Titr" panose="00000700000000000000" pitchFamily="2" charset="-78"/>
              </a:rPr>
              <a:t>نهادهای دولتی و رگولاتوری: 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سازمان صمت، استانداری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مرکز پژوهشهای مجلس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دستگاه های موضوع ماده24 قانون معادن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دستگاه های  قضائی و نظارتی استان( به دلیل فضای بیش از حد امنیتی استان در مسائل اقتصادی)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بانک‌ها و موسسات مالی</a:t>
            </a:r>
          </a:p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600" b="1" dirty="0">
                <a:latin typeface="iransans"/>
                <a:cs typeface="B Titr" panose="00000700000000000000" pitchFamily="2" charset="-78"/>
              </a:rPr>
              <a:t>نهادهای علمی و تخصصی: 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دانشگاه‌ها و مراکز تحقیقاتی از جمله دانشگاه یزد، ازاد و مرکز تحقیقات مواد معدنی ایران-یزد، اندیشکده ها و مرکز پژوهش های اتاق یزد و اتاق ایران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سازمان نظام مهندسی معدن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endParaRPr lang="fa-IR" sz="1200" b="1" dirty="0">
              <a:latin typeface="iransans"/>
              <a:cs typeface="B Titr" panose="00000700000000000000" pitchFamily="2" charset="-78"/>
            </a:endParaRPr>
          </a:p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600" b="1" dirty="0">
                <a:latin typeface="iransans"/>
                <a:cs typeface="B Titr" panose="00000700000000000000" pitchFamily="2" charset="-78"/>
              </a:rPr>
              <a:t>بخش خصوصی و تشکل‌های صنفی: 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شرکت‌های بزرگ معدنی استان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سایر کمیسیون‌های اتاق بازرگانی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200" b="1" dirty="0">
                <a:latin typeface="iransans"/>
                <a:cs typeface="B Titr" panose="00000700000000000000" pitchFamily="2" charset="-78"/>
              </a:rPr>
              <a:t>انجمن‌ها و تشکل‌های صنفی مرتبط با معدن</a:t>
            </a:r>
          </a:p>
        </p:txBody>
      </p:sp>
    </p:spTree>
    <p:extLst>
      <p:ext uri="{BB962C8B-B14F-4D97-AF65-F5344CB8AC3E}">
        <p14:creationId xmlns:p14="http://schemas.microsoft.com/office/powerpoint/2010/main" val="2661290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982B823E-0273-5B5E-9B53-0B0D643C69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267179"/>
              </p:ext>
            </p:extLst>
          </p:nvPr>
        </p:nvGraphicFramePr>
        <p:xfrm>
          <a:off x="1294191" y="18669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72A8B38-F460-D621-4FB4-CEB4936A2C65}"/>
              </a:ext>
            </a:extLst>
          </p:cNvPr>
          <p:cNvSpPr txBox="1"/>
          <p:nvPr/>
        </p:nvSpPr>
        <p:spPr>
          <a:xfrm>
            <a:off x="2326740" y="778597"/>
            <a:ext cx="7143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cs typeface="B Titr" panose="00000700000000000000" pitchFamily="2" charset="-78"/>
              </a:rPr>
              <a:t>فرآیند عارضه یابی و حل مساله در کمیسیون</a:t>
            </a:r>
            <a:endParaRPr lang="en-US" sz="3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3461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C3EE6-2F3F-0CAA-F5C9-F707C386C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028" y="2552700"/>
            <a:ext cx="10018713" cy="1752599"/>
          </a:xfrm>
        </p:spPr>
        <p:txBody>
          <a:bodyPr/>
          <a:lstStyle/>
          <a:p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سپاس از توجه شما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671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35918-7E29-3F93-BFE8-CE95BDE0A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739" y="221056"/>
            <a:ext cx="8959000" cy="1752599"/>
          </a:xfrm>
        </p:spPr>
        <p:txBody>
          <a:bodyPr/>
          <a:lstStyle/>
          <a:p>
            <a:pPr rtl="1"/>
            <a:r>
              <a:rPr lang="fa-IR" b="1" dirty="0">
                <a:cs typeface="B Titr" panose="00000700000000000000" pitchFamily="2" charset="-78"/>
              </a:rPr>
              <a:t>چشم‌انداز کمیسیون در سال 1404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F9839-B4D5-3F3C-7CAD-B75DFD001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71" y="1742332"/>
            <a:ext cx="10223335" cy="4198545"/>
          </a:xfrm>
        </p:spPr>
        <p:txBody>
          <a:bodyPr>
            <a:normAutofit fontScale="92500"/>
          </a:bodyPr>
          <a:lstStyle/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i="0" dirty="0">
                <a:effectLst/>
                <a:latin typeface="iransans"/>
                <a:cs typeface="B Titr" panose="00000700000000000000" pitchFamily="2" charset="-78"/>
              </a:rPr>
              <a:t>هدف نهایی: </a:t>
            </a:r>
          </a:p>
          <a:p>
            <a:pPr marL="0" indent="0" algn="ctr" rtl="1" fontAlgn="base">
              <a:lnSpc>
                <a:spcPct val="170000"/>
              </a:lnSpc>
              <a:buNone/>
            </a:pPr>
            <a:r>
              <a:rPr lang="fa-IR" i="0" dirty="0">
                <a:effectLst/>
                <a:latin typeface="iransans"/>
                <a:cs typeface="B Titr" panose="00000700000000000000" pitchFamily="2" charset="-78"/>
              </a:rPr>
              <a:t>تبدیل کمیسیون معدن اتاق بازرگانی یزد به مرجع اصلی و نهاد تسهیل‌گر</a:t>
            </a:r>
          </a:p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i="0" dirty="0">
                <a:effectLst/>
                <a:latin typeface="iransans"/>
                <a:cs typeface="B Titr" panose="00000700000000000000" pitchFamily="2" charset="-78"/>
              </a:rPr>
              <a:t>حوزه تمرکز: </a:t>
            </a:r>
          </a:p>
          <a:p>
            <a:pPr marL="0" indent="0" algn="ctr" rtl="1" fontAlgn="base">
              <a:lnSpc>
                <a:spcPct val="170000"/>
              </a:lnSpc>
              <a:buNone/>
            </a:pPr>
            <a:r>
              <a:rPr lang="fa-IR" i="0" dirty="0">
                <a:effectLst/>
                <a:latin typeface="iransans"/>
                <a:cs typeface="B Titr" panose="00000700000000000000" pitchFamily="2" charset="-78"/>
              </a:rPr>
              <a:t>توسعه پایدار، رقابتی و فناورانه بخش معدن استان در راستای اهداف برنامه هفتم پیشرفت</a:t>
            </a:r>
          </a:p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i="0" dirty="0">
                <a:effectLst/>
                <a:latin typeface="iransans"/>
                <a:cs typeface="B Titr" panose="00000700000000000000" pitchFamily="2" charset="-78"/>
              </a:rPr>
              <a:t>رویکرد اصلی: </a:t>
            </a:r>
          </a:p>
          <a:p>
            <a:pPr marL="0" indent="0" algn="ctr" rtl="1" fontAlgn="base">
              <a:lnSpc>
                <a:spcPct val="170000"/>
              </a:lnSpc>
              <a:buNone/>
            </a:pPr>
            <a:r>
              <a:rPr lang="fa-IR" i="0" dirty="0">
                <a:effectLst/>
                <a:latin typeface="iransans"/>
                <a:cs typeface="B Titr" panose="00000700000000000000" pitchFamily="2" charset="-78"/>
              </a:rPr>
              <a:t>رفع چالش‌ها در مسیر توسعه بخش معدن و بهبود محیط کسب و کار برای تمامی ذینفعان</a:t>
            </a:r>
          </a:p>
        </p:txBody>
      </p:sp>
    </p:spTree>
    <p:extLst>
      <p:ext uri="{BB962C8B-B14F-4D97-AF65-F5344CB8AC3E}">
        <p14:creationId xmlns:p14="http://schemas.microsoft.com/office/powerpoint/2010/main" val="140959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8202E-9B56-B8D0-3FCA-0336883A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79" y="266324"/>
            <a:ext cx="8153242" cy="1752599"/>
          </a:xfrm>
        </p:spPr>
        <p:txBody>
          <a:bodyPr/>
          <a:lstStyle/>
          <a:p>
            <a:r>
              <a:rPr lang="fa-IR" b="1" dirty="0">
                <a:cs typeface="B Titr" panose="00000700000000000000" pitchFamily="2" charset="-78"/>
              </a:rPr>
              <a:t>ذینفعان اصلی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A8D8045-91C5-50BB-A285-3E42109D5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2018923"/>
            <a:ext cx="11146721" cy="3880919"/>
          </a:xfrm>
        </p:spPr>
        <p:txBody>
          <a:bodyPr numCol="2" rtlCol="1">
            <a:noAutofit/>
          </a:bodyPr>
          <a:lstStyle/>
          <a:p>
            <a:pPr algn="just" rtl="1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شرکت‌های معدنی</a:t>
            </a:r>
            <a:r>
              <a:rPr lang="fa-I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بزرگ، کوچک و متوسط</a:t>
            </a:r>
            <a:r>
              <a:rPr lang="fa-I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؛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پیمانکاران </a:t>
            </a:r>
            <a:r>
              <a:rPr lang="fa-I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اکتشاف و استخراج و فرآوری؛ </a:t>
            </a:r>
          </a:p>
          <a:p>
            <a:pPr algn="just" rtl="1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تامین‌کنندگان: تجهیزات و مواد اولیه معدنی</a:t>
            </a:r>
            <a:r>
              <a:rPr lang="fa-I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؛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سرمایه‌گذاران و نهادهای مالی</a:t>
            </a:r>
            <a:r>
              <a:rPr lang="fa-I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؛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دولت و نهادهای رگولاتوری</a:t>
            </a:r>
            <a:r>
              <a:rPr lang="fa-I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؛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دانشگاه‌ها و مراکز تحقیقاتی</a:t>
            </a:r>
            <a:r>
              <a:rPr lang="fa-I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؛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صادرکنندگان و واردکنندگان مواد معدنی</a:t>
            </a:r>
            <a:r>
              <a:rPr lang="fa-I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؛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a-I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جوامع محلی و </a:t>
            </a:r>
            <a:r>
              <a:rPr lang="ar-S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فعالان محیط زیست</a:t>
            </a:r>
            <a:r>
              <a:rPr lang="fa-IR" kern="1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091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22C3C-20DD-04F4-E247-104DA67BC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0ECF-2379-6332-34E5-095FC4C92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824" y="371192"/>
            <a:ext cx="8153242" cy="1752599"/>
          </a:xfrm>
        </p:spPr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دستورکار های مهم کمیسیون در سال1404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3491D8-0967-8858-DBDE-AA06287BC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725" y="2317687"/>
            <a:ext cx="10914550" cy="3880919"/>
          </a:xfrm>
        </p:spPr>
        <p:txBody>
          <a:bodyPr>
            <a:normAutofit fontScale="92500" lnSpcReduction="20000"/>
          </a:bodyPr>
          <a:lstStyle/>
          <a:p>
            <a:pPr marL="457200" indent="-457200" algn="just" rtl="1" fontAlgn="base">
              <a:lnSpc>
                <a:spcPct val="170000"/>
              </a:lnSpc>
              <a:buFont typeface="+mj-lt"/>
              <a:buAutoNum type="arabicPeriod"/>
            </a:pPr>
            <a:r>
              <a:rPr lang="fa-IR" sz="2000" b="1" i="0" dirty="0">
                <a:effectLst/>
                <a:latin typeface="iransans"/>
                <a:cs typeface="B Titr" panose="00000700000000000000" pitchFamily="2" charset="-78"/>
              </a:rPr>
              <a:t> رفع موانع و کاهش بوروکراسی: 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پیگیری مشکلات صدور و تمدید مجوزها؛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حل اختلافات با دستگاه‌های اجرایی (به ویژه ماده ۲۴ قانون معادن) و پیگیری های حقوقی و قضائی مربوط به ذینفعان؛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تسهیل فرایندهای اداری و ارائه پشنهادات اصلاحی بخشنامه ها و مصوبات شورای عالی معادن یا شورای معادن استان.</a:t>
            </a:r>
          </a:p>
          <a:p>
            <a:pPr marL="457200" indent="-457200" algn="just" rtl="1" fontAlgn="base">
              <a:lnSpc>
                <a:spcPct val="170000"/>
              </a:lnSpc>
              <a:buFont typeface="+mj-lt"/>
              <a:buAutoNum type="arabicPeriod"/>
            </a:pPr>
            <a:r>
              <a:rPr lang="fa-IR" sz="2000" b="1" i="0" dirty="0">
                <a:effectLst/>
                <a:latin typeface="iransans"/>
                <a:cs typeface="B Titr" panose="00000700000000000000" pitchFamily="2" charset="-78"/>
              </a:rPr>
              <a:t>دسترسی به منابع مالی و سرمایه‌گذاری: 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معرفی فرصت‌های سرمایه‌گذاری و همچنین ابزار ها و روش های نوین تامین مالی؛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تسهیل دسترسی به تسهیلات بانکی (سرمایه ثابت و در گردش، تسهیلات تبصره ای) و استفاده از ظرفیت بازار سرمایه؛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جذب سرمایه خارجی.</a:t>
            </a:r>
          </a:p>
        </p:txBody>
      </p:sp>
    </p:spTree>
    <p:extLst>
      <p:ext uri="{BB962C8B-B14F-4D97-AF65-F5344CB8AC3E}">
        <p14:creationId xmlns:p14="http://schemas.microsoft.com/office/powerpoint/2010/main" val="2288954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9A2D0-022C-3FC2-AA31-1A9ADA8B09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D9CC3-9E4B-B655-9F57-2252B50E0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824" y="371192"/>
            <a:ext cx="8153242" cy="1752599"/>
          </a:xfrm>
        </p:spPr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دستورکار های مهم کمیسیون در سال1404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7FE3322-9CF9-69EB-869B-969D804EC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1934" y="2227152"/>
            <a:ext cx="9551091" cy="3880919"/>
          </a:xfrm>
        </p:spPr>
        <p:txBody>
          <a:bodyPr>
            <a:normAutofit fontScale="92500" lnSpcReduction="20000"/>
          </a:bodyPr>
          <a:lstStyle/>
          <a:p>
            <a:pPr marL="457200" indent="-457200" algn="just" rtl="1" fontAlgn="base">
              <a:lnSpc>
                <a:spcPct val="170000"/>
              </a:lnSpc>
              <a:buFont typeface="+mj-lt"/>
              <a:buAutoNum type="arabicPeriod" startAt="3"/>
            </a:pPr>
            <a:r>
              <a:rPr lang="fa-IR" sz="2000" b="1" i="0" dirty="0">
                <a:effectLst/>
                <a:latin typeface="iransans"/>
                <a:cs typeface="B Titr" panose="00000700000000000000" pitchFamily="2" charset="-78"/>
              </a:rPr>
              <a:t>توانمندسازی و توسعه دانش و فناوری: 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برگزاری دوره‌های آموزشی تخصصی(فنی و معدنی، حقوقی و قوانین، اقتصادی و مالی و ...)؛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dirty="0">
                <a:latin typeface="iransans"/>
                <a:cs typeface="B Titr" panose="00000700000000000000" pitchFamily="2" charset="-78"/>
              </a:rPr>
              <a:t>ت</a:t>
            </a: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رویج فناوری‌های نوین (هوشمندسازی، هوش مصنوعی، استحصال عناصر فرعی، روش های نوین اکتشاف و استخراج و فراوری)؛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حل مشکل کمبود نیروی متخصص.</a:t>
            </a:r>
          </a:p>
          <a:p>
            <a:pPr marL="457200" indent="-457200" algn="just" rtl="1" fontAlgn="base">
              <a:lnSpc>
                <a:spcPct val="170000"/>
              </a:lnSpc>
              <a:buFont typeface="+mj-lt"/>
              <a:buAutoNum type="arabicPeriod" startAt="3"/>
            </a:pPr>
            <a:r>
              <a:rPr lang="fa-IR" sz="2000" b="1" i="0" dirty="0">
                <a:effectLst/>
                <a:latin typeface="iransans"/>
                <a:cs typeface="B Titr" panose="00000700000000000000" pitchFamily="2" charset="-78"/>
              </a:rPr>
              <a:t>اطلاع‌رسانی و تحلیل بازار: 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ارائه آمار و اطلاعات به‌روز بازار مواد معدنی (رصدخانه معدن استان)؛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تحلیل نوسانات نرخ ارز و تأثیر آن؛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i="0" dirty="0">
                <a:effectLst/>
                <a:latin typeface="iransans"/>
                <a:cs typeface="B Titr" panose="00000700000000000000" pitchFamily="2" charset="-78"/>
              </a:rPr>
              <a:t>حمایت از صادرات.</a:t>
            </a:r>
          </a:p>
        </p:txBody>
      </p:sp>
    </p:spTree>
    <p:extLst>
      <p:ext uri="{BB962C8B-B14F-4D97-AF65-F5344CB8AC3E}">
        <p14:creationId xmlns:p14="http://schemas.microsoft.com/office/powerpoint/2010/main" val="401530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260B7E-75E8-B66B-096C-A7252693E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82851-FE00-6227-2A6E-4C5512B89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824" y="371192"/>
            <a:ext cx="8153242" cy="1752599"/>
          </a:xfrm>
        </p:spPr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دستورکار های مهم کمیسیون در سال1404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7435CD1-CB5A-8C27-7E3F-B30359F3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099" y="1910281"/>
            <a:ext cx="9284925" cy="3880919"/>
          </a:xfr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457200" indent="-457200" algn="just" rtl="1" fontAlgn="base">
              <a:lnSpc>
                <a:spcPct val="170000"/>
              </a:lnSpc>
              <a:buFont typeface="+mj-lt"/>
              <a:buAutoNum type="arabicPeriod" startAt="3"/>
            </a:pPr>
            <a:r>
              <a:rPr lang="fa-IR" sz="2000" b="1" dirty="0">
                <a:latin typeface="iransans"/>
                <a:cs typeface="B Titr" panose="00000700000000000000" pitchFamily="2" charset="-78"/>
              </a:rPr>
              <a:t>شبکه‌سازی و ارتباط‌سازی مؤثر: 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dirty="0">
                <a:latin typeface="iransans"/>
                <a:cs typeface="B Titr" panose="00000700000000000000" pitchFamily="2" charset="-78"/>
              </a:rPr>
              <a:t>ایجاد بستر تعامل مستقیم بخش خصوصی با مسئولان و ارتباط با اتاق های سراسر کشور</a:t>
            </a:r>
          </a:p>
          <a:p>
            <a:pPr marL="457200" indent="-457200" algn="just" rtl="1" fontAlgn="base">
              <a:lnSpc>
                <a:spcPct val="170000"/>
              </a:lnSpc>
              <a:buFont typeface="+mj-lt"/>
              <a:buAutoNum type="arabicPeriod" startAt="3"/>
            </a:pPr>
            <a:r>
              <a:rPr lang="fa-IR" sz="2000" b="1" dirty="0">
                <a:latin typeface="iransans"/>
                <a:cs typeface="B Titr" panose="00000700000000000000" pitchFamily="2" charset="-78"/>
              </a:rPr>
              <a:t>حل مشکلات خاص: 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dirty="0">
                <a:latin typeface="iransans"/>
                <a:cs typeface="B Titr" panose="00000700000000000000" pitchFamily="2" charset="-78"/>
              </a:rPr>
              <a:t>پیگیری مسائل پیمان‌سپاری ارزی و تخصیص ارز واحدهای تولیدی و پیمانکاری؛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dirty="0">
                <a:latin typeface="iransans"/>
                <a:cs typeface="B Titr" panose="00000700000000000000" pitchFamily="2" charset="-78"/>
              </a:rPr>
              <a:t>رفع مشکلات حمل و نقل و توسعه زیرساخت‌ها (آب، برق، مواد ناریه، سوخت و...)</a:t>
            </a:r>
          </a:p>
          <a:p>
            <a:pPr marL="457200" indent="-457200" algn="just" rtl="1" fontAlgn="base">
              <a:lnSpc>
                <a:spcPct val="170000"/>
              </a:lnSpc>
              <a:buFont typeface="+mj-lt"/>
              <a:buAutoNum type="arabicPeriod" startAt="3"/>
            </a:pPr>
            <a:r>
              <a:rPr lang="fa-IR" sz="2000" b="1" dirty="0">
                <a:latin typeface="iransans"/>
                <a:cs typeface="B Titr" panose="00000700000000000000" pitchFamily="2" charset="-78"/>
              </a:rPr>
              <a:t> سیاست‌گذاری و تسهیل گری مؤثر: 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dirty="0">
                <a:latin typeface="iransans"/>
                <a:cs typeface="B Titr" panose="00000700000000000000" pitchFamily="2" charset="-78"/>
              </a:rPr>
              <a:t>ارائه پیشنهادات کارشناسی برای بهبود قوانین و سیاست‌های معدنی؛</a:t>
            </a:r>
          </a:p>
          <a:p>
            <a:pPr lvl="1" algn="just" rtl="1" fontAlgn="base">
              <a:lnSpc>
                <a:spcPct val="170000"/>
              </a:lnSpc>
            </a:pPr>
            <a:r>
              <a:rPr lang="fa-IR" sz="1600" b="1" dirty="0">
                <a:latin typeface="iransans"/>
                <a:cs typeface="B Titr" panose="00000700000000000000" pitchFamily="2" charset="-78"/>
              </a:rPr>
              <a:t>توجه به آمایش سرزمینی و توسعه متوازن مبتنی بر برش استانی برنامه توسعه ای کشور؛</a:t>
            </a:r>
          </a:p>
        </p:txBody>
      </p:sp>
    </p:spTree>
    <p:extLst>
      <p:ext uri="{BB962C8B-B14F-4D97-AF65-F5344CB8AC3E}">
        <p14:creationId xmlns:p14="http://schemas.microsoft.com/office/powerpoint/2010/main" val="3264267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AF2C8-58FD-3CB9-585B-F36E0AF70F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C2591-3945-8EC1-EE34-44A920898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878" y="1"/>
            <a:ext cx="8153242" cy="1394234"/>
          </a:xfrm>
        </p:spPr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روابط عمومی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E719116-D820-AC22-96EE-5B15515B8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615" y="1566250"/>
            <a:ext cx="10661052" cy="4753069"/>
          </a:xfrm>
        </p:spPr>
        <p:txBody>
          <a:bodyPr vert="horz" lIns="91440" tIns="45720" rIns="91440" bIns="45720" numCol="2" rtlCol="1" anchor="ctr">
            <a:normAutofit/>
          </a:bodyPr>
          <a:lstStyle/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800" b="1" dirty="0">
                <a:latin typeface="iransans"/>
                <a:cs typeface="B Titr" panose="00000700000000000000" pitchFamily="2" charset="-78"/>
              </a:rPr>
              <a:t>فضای مجازی: 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وب‌سایت اتاق بازرگانی: مرجع اصلی اطلاعات، اخبار، گزارش‌ها؛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شبکه‌های اجتماعی: اطلاع‌رسانی سریع و تعامل؛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پلتفرم‌های آنلاین: وبینارها، جلسات آنلاین، مشاوره مجازی؛</a:t>
            </a:r>
          </a:p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800" b="1" dirty="0">
                <a:latin typeface="iransans"/>
                <a:cs typeface="B Titr" panose="00000700000000000000" pitchFamily="2" charset="-78"/>
              </a:rPr>
              <a:t>فضای حقیقی: 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جلسات حضوری: نشست‌های کارشناسی، میز خدمت با حضور مدیران، جلسات ماهانه، شورای گفتگو؛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همایش‌ها و نمایشگاه‌ها: رویدادهای بزرگ برای شبکه‌سازی و جذب سرمایه؛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اتاق بازرگانی: محل ارائه خدمات مشاوره‌ای حضوری.</a:t>
            </a:r>
          </a:p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800" b="1" dirty="0">
                <a:latin typeface="iransans"/>
                <a:cs typeface="B Titr" panose="00000700000000000000" pitchFamily="2" charset="-78"/>
              </a:rPr>
              <a:t>کانال‌های مؤثر: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جلسات حضوری، وب‌سایت، شبکه‌های اجتماعی: برای تمامی ذینفعان؛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همایش‌ها و نمایشگاه‌ها: بویژه برای سرمایه‌گذاران و صادرکنندگان؛</a:t>
            </a:r>
          </a:p>
        </p:txBody>
      </p:sp>
    </p:spTree>
    <p:extLst>
      <p:ext uri="{BB962C8B-B14F-4D97-AF65-F5344CB8AC3E}">
        <p14:creationId xmlns:p14="http://schemas.microsoft.com/office/powerpoint/2010/main" val="306701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994967-7B49-3C70-0BEF-209A7BF72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F1BD0-A976-F5E0-8F74-AC8F8385B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824" y="371192"/>
            <a:ext cx="8153242" cy="1752599"/>
          </a:xfrm>
        </p:spPr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ارتباط با ذینفعان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DF9E292-0EEB-6E58-A37C-F99577EAE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474" y="1819745"/>
            <a:ext cx="10661052" cy="4753069"/>
          </a:xfrm>
        </p:spPr>
        <p:txBody>
          <a:bodyPr vert="horz" lIns="91440" tIns="45720" rIns="91440" bIns="45720" numCol="2" rtlCol="1" anchor="ctr">
            <a:normAutofit/>
          </a:bodyPr>
          <a:lstStyle/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800" b="1" dirty="0">
                <a:latin typeface="iransans"/>
                <a:cs typeface="B Titr" panose="00000700000000000000" pitchFamily="2" charset="-78"/>
              </a:rPr>
              <a:t>نوع ارتباط: 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حمایتی: پیگیری مشکلات حقوقی و قانونی، لابی‌گری؛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مبتنی بر مشارکت: مشارکت ذینفعان در تصمیم‌گیری‌ها و کمیته‌ها؛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اطلاع‌رسانی مستمر: اخبار، اطلاعیه‌ها، گزارش‌ها؛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مشاوره فردی و گروهی: حقوقی، مالی، فنی؛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endParaRPr lang="fa-IR" sz="1400" b="1" dirty="0">
              <a:latin typeface="iransans"/>
              <a:cs typeface="B Titr" panose="00000700000000000000" pitchFamily="2" charset="-78"/>
            </a:endParaRP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endParaRPr lang="fa-IR" sz="1400" b="1" dirty="0">
              <a:latin typeface="iransans"/>
              <a:cs typeface="B Titr" panose="00000700000000000000" pitchFamily="2" charset="-78"/>
            </a:endParaRP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endParaRPr lang="fa-IR" sz="1400" b="1" dirty="0">
              <a:latin typeface="iransans"/>
              <a:cs typeface="B Titr" panose="00000700000000000000" pitchFamily="2" charset="-78"/>
            </a:endParaRP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endParaRPr lang="fa-IR" sz="1400" b="1" dirty="0">
              <a:latin typeface="iransans"/>
              <a:cs typeface="B Titr" panose="00000700000000000000" pitchFamily="2" charset="-78"/>
            </a:endParaRPr>
          </a:p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800" b="1" dirty="0">
                <a:latin typeface="iransans"/>
                <a:cs typeface="B Titr" panose="00000700000000000000" pitchFamily="2" charset="-78"/>
              </a:rPr>
              <a:t>چگونگی حفظ و تقویت روابط: 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شفافیت و پاسخگویی: انتشار گزارش‌های عملکردی و بازخورد؛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تعامل فعال: برگزاری مستمر جلسات و رویدادها؛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خدمات ارزش‌افزوده: ارائه مشاوره‌های کاربردی و پژوهش‌های متناسب؛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پایش رضایت: استفاده از نظرسنجی‌ها برای بهبود خدمات؛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ایجاد بستر امن برای بیان مشکلات: فضایی بی‌واسطه و قابل اعتماد؛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ارتباط با نمایندگان مجلس و قوه قضائیه: برای مسائل قانونی و قضایی.</a:t>
            </a:r>
          </a:p>
        </p:txBody>
      </p:sp>
    </p:spTree>
    <p:extLst>
      <p:ext uri="{BB962C8B-B14F-4D97-AF65-F5344CB8AC3E}">
        <p14:creationId xmlns:p14="http://schemas.microsoft.com/office/powerpoint/2010/main" val="2690639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8E371-3475-7BDB-D0EE-113891FF2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DB826-3ADC-47CC-7746-7E653848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824" y="371192"/>
            <a:ext cx="8153242" cy="1752599"/>
          </a:xfrm>
        </p:spPr>
        <p:txBody>
          <a:bodyPr/>
          <a:lstStyle/>
          <a:p>
            <a:pPr rtl="1"/>
            <a:r>
              <a:rPr lang="fa-IR" sz="3600" dirty="0">
                <a:cs typeface="B Titr" panose="00000700000000000000" pitchFamily="2" charset="-78"/>
              </a:rPr>
              <a:t>جریان درآمدی</a:t>
            </a:r>
            <a:br>
              <a:rPr lang="fa-IR" sz="3600" dirty="0">
                <a:cs typeface="B Titr" panose="00000700000000000000" pitchFamily="2" charset="-78"/>
              </a:rPr>
            </a:br>
            <a:r>
              <a:rPr lang="fa-IR" sz="1600" dirty="0">
                <a:cs typeface="B Titr" panose="00000700000000000000" pitchFamily="2" charset="-78"/>
              </a:rPr>
              <a:t>(هدف اصلی درآمد زایی نیست)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764240-9DA4-446F-970F-5320A2C37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093" y="1765426"/>
            <a:ext cx="9773814" cy="4345664"/>
          </a:xfrm>
        </p:spPr>
        <p:txBody>
          <a:bodyPr vert="horz" lIns="91440" tIns="45720" rIns="91440" bIns="45720" numCol="1" rtlCol="1" anchor="ctr">
            <a:normAutofit/>
          </a:bodyPr>
          <a:lstStyle/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800" b="1" dirty="0">
                <a:latin typeface="iransans"/>
                <a:cs typeface="B Titr" panose="00000700000000000000" pitchFamily="2" charset="-78"/>
              </a:rPr>
              <a:t>حمایت اتاق بازرگانی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 تأمین عمده هزینه‌های جاری و زیرساختی؛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دریافت هزینه از مشارکت‌کنندگان در همایش‌ها و کارگاه‌های تخصصی و تخصیص منابع حاصله به بودجه کمیسیون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ارائه خدمات مشاوره‌ای تخصصی و کاربردی (مثلاً مطالعات امکان‌سنجی)</a:t>
            </a:r>
          </a:p>
          <a:p>
            <a:pPr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800" b="1" dirty="0">
                <a:latin typeface="iransans"/>
                <a:cs typeface="B Titr" panose="00000700000000000000" pitchFamily="2" charset="-78"/>
              </a:rPr>
              <a:t>سایر اقدامات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بانجام پروژه پژوهشی با حمایت نهادهای دولتی یا شرکت‌های بزرگ معدنی؛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خدمات مشاوره‌ای تخصصی و کاربردی؛</a:t>
            </a:r>
          </a:p>
          <a:p>
            <a:pPr lvl="1" algn="just" rtl="1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fa-IR" sz="1400" b="1" dirty="0">
                <a:latin typeface="iransans"/>
                <a:cs typeface="B Titr" panose="00000700000000000000" pitchFamily="2" charset="-78"/>
              </a:rPr>
              <a:t>دوره‌های آموزشی و پژوهش‌های کاربردی؛</a:t>
            </a:r>
          </a:p>
        </p:txBody>
      </p:sp>
    </p:spTree>
    <p:extLst>
      <p:ext uri="{BB962C8B-B14F-4D97-AF65-F5344CB8AC3E}">
        <p14:creationId xmlns:p14="http://schemas.microsoft.com/office/powerpoint/2010/main" val="3014358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30ACEC"/>
    </a:accent1>
    <a:accent2>
      <a:srgbClr val="80C34F"/>
    </a:accent2>
    <a:accent3>
      <a:srgbClr val="E29D3E"/>
    </a:accent3>
    <a:accent4>
      <a:srgbClr val="D64A3B"/>
    </a:accent4>
    <a:accent5>
      <a:srgbClr val="D64787"/>
    </a:accent5>
    <a:accent6>
      <a:srgbClr val="A666E1"/>
    </a:accent6>
    <a:hlink>
      <a:srgbClr val="3085ED"/>
    </a:hlink>
    <a:folHlink>
      <a:srgbClr val="82B6F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1118</Words>
  <Application>Microsoft Office PowerPoint</Application>
  <PresentationFormat>Widescreen</PresentationFormat>
  <Paragraphs>130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 Titr</vt:lpstr>
      <vt:lpstr>Calibri</vt:lpstr>
      <vt:lpstr>Corbel</vt:lpstr>
      <vt:lpstr>iransans</vt:lpstr>
      <vt:lpstr>Wingdings</vt:lpstr>
      <vt:lpstr>Parallax</vt:lpstr>
      <vt:lpstr>برنامه اجرائی کمیسیون معادن و صنایع معدنی  اتاق بازرگانی، صنایع، معادن و کشاورزی استان یزد  مبتنی بر بوم کسب و کار </vt:lpstr>
      <vt:lpstr>چشم‌انداز کمیسیون در سال 1404</vt:lpstr>
      <vt:lpstr>ذینفعان اصلی</vt:lpstr>
      <vt:lpstr>دستورکار های مهم کمیسیون در سال1404</vt:lpstr>
      <vt:lpstr>دستورکار های مهم کمیسیون در سال1404</vt:lpstr>
      <vt:lpstr>دستورکار های مهم کمیسیون در سال1404</vt:lpstr>
      <vt:lpstr>روابط عمومی</vt:lpstr>
      <vt:lpstr>ارتباط با ذینفعان</vt:lpstr>
      <vt:lpstr>جریان درآمدی (هدف اصلی درآمد زایی نیست)</vt:lpstr>
      <vt:lpstr>فعالیت‌های کلیدی </vt:lpstr>
      <vt:lpstr>شرکای کلیدی  با هدف دسترسی به تخصص و دانش،تأمین منابع (مالی، فیزیکی، انسانی)،افزایش نفوذ و اثرگذاری وکاهش هزینه‌ها تعاملات با شرکای کلیدی ساماندهی خواهد شد. </vt:lpstr>
      <vt:lpstr>PowerPoint Presentation</vt:lpstr>
      <vt:lpstr>سپاس از توجه شما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برنامه اجرائی کمیسیون معادن و صنایع معدنی  اتاق بازرگانی، صنایع، معادن و کشاورزی استان یزد  مبتنی بر بوم کسب و کار </dc:title>
  <dc:creator>Mohammad Ali Hajizadeh</dc:creator>
  <cp:lastModifiedBy>public relations</cp:lastModifiedBy>
  <cp:revision>40</cp:revision>
  <cp:lastPrinted>2025-05-26T05:54:06Z</cp:lastPrinted>
  <dcterms:created xsi:type="dcterms:W3CDTF">2025-05-21T03:46:38Z</dcterms:created>
  <dcterms:modified xsi:type="dcterms:W3CDTF">2025-07-24T08:10:05Z</dcterms:modified>
</cp:coreProperties>
</file>