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5" r:id="rId4"/>
  </p:sldMasterIdLst>
  <p:sldIdLst>
    <p:sldId id="351" r:id="rId5"/>
    <p:sldId id="257" r:id="rId6"/>
    <p:sldId id="370" r:id="rId7"/>
    <p:sldId id="369" r:id="rId8"/>
    <p:sldId id="373" r:id="rId9"/>
    <p:sldId id="374" r:id="rId10"/>
    <p:sldId id="360" r:id="rId11"/>
    <p:sldId id="3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CDE070-A8C3-42FD-A03D-9EE404CCAE93}">
          <p14:sldIdLst>
            <p14:sldId id="351"/>
            <p14:sldId id="257"/>
          </p14:sldIdLst>
        </p14:section>
        <p14:section name="تابلو انرژی" id="{DF5F92C8-DD0B-48D1-8767-318679940F5C}">
          <p14:sldIdLst>
            <p14:sldId id="370"/>
            <p14:sldId id="369"/>
            <p14:sldId id="373"/>
            <p14:sldId id="374"/>
          </p14:sldIdLst>
        </p14:section>
        <p14:section name="یزد بهره ور" id="{BCB33853-7F7D-4116-A09C-49A6EBC69077}">
          <p14:sldIdLst>
            <p14:sldId id="360"/>
          </p14:sldIdLst>
        </p14:section>
        <p14:section name="نیروگاه خورشیدی پیشگامان کویر" id="{2B53FE3D-932A-42BD-93A9-F82F25A79E39}">
          <p14:sldIdLst>
            <p14:sldId id="3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FF7"/>
    <a:srgbClr val="D0D1D9"/>
    <a:srgbClr val="F6F9FF"/>
    <a:srgbClr val="19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6" autoAdjust="0"/>
    <p:restoredTop sz="94634" autoAdjust="0"/>
  </p:normalViewPr>
  <p:slideViewPr>
    <p:cSldViewPr snapToGrid="0">
      <p:cViewPr varScale="1">
        <p:scale>
          <a:sx n="85" d="100"/>
          <a:sy n="85" d="100"/>
        </p:scale>
        <p:origin x="8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35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AA314B25-B4AF-394E-BBDA-7E6BAD315F39}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37575EF-0D14-6140-A91B-260C9C9DFE4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5829" y="633875"/>
            <a:ext cx="5981171" cy="5590250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>
                <a:solidFill>
                  <a:schemeClr val="tx1"/>
                </a:solidFill>
              </a:defRPr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918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942871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1973589"/>
            <a:ext cx="5711810" cy="3941540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5170" y="621039"/>
            <a:ext cx="4589130" cy="5603086"/>
          </a:xfrm>
          <a:solidFill>
            <a:srgbClr val="EDEFF7"/>
          </a:solidFill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6310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9C88DF2D-0421-A94C-82C1-867E1E5E4907}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334D05A3-7A20-9447-8D39-F2980D85413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6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5001" y="603250"/>
            <a:ext cx="10921998" cy="3294019"/>
          </a:xfrm>
          <a:solidFill>
            <a:schemeClr val="bg1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638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4217870" y="0"/>
            <a:ext cx="3599236" cy="68579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707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202A34A5-A029-A246-82C6-D288185EB396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4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">
            <a:extLst>
              <a:ext uri="{FF2B5EF4-FFF2-40B4-BE49-F238E27FC236}">
                <a16:creationId xmlns:a16="http://schemas.microsoft.com/office/drawing/2014/main" id="{64248D99-2B30-464D-B9B7-4E5C3A1F3FB2}"/>
              </a:ext>
            </a:extLst>
          </p:cNvPr>
          <p:cNvSpPr/>
          <p:nvPr userDrawn="1"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FAFF55B-FDE6-394B-A39B-22627D8FB6E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99E345E4-E77C-484E-9FBB-E4EC71F08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32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83ACCAC0-2C8A-CE43-8C55-22BB53C73920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4076461-FF7A-8843-B7F9-D041F3FB22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039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A50BECA0-8817-964B-AEDB-A45669684C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F399F4D-B67A-4C4B-BCF3-36FE11060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A57A1FCE-E6BF-3747-9D43-42DBA6656EC0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5B4B74C8-96E7-684F-91B9-8CE56CD10F1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889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7229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5BFC727-5650-B049-AA2A-2511C08FB35B}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E700C598-C823-744D-BE16-5114B7625057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633875"/>
            <a:ext cx="5632450" cy="5591175"/>
          </a:xfr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5754" y="942870"/>
            <a:ext cx="4157296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5754" y="2281657"/>
            <a:ext cx="4157296" cy="3633471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chemeClr val="tx1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171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AB10FFC-D586-994D-8D3D-F4042255CB72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C7B0C08A-E831-D242-B2CE-2DEB004F982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5C2191-88F7-4148-96FD-E129F707E038}"/>
              </a:ext>
            </a:extLst>
          </p:cNvPr>
          <p:cNvCxnSpPr/>
          <p:nvPr userDrawn="1"/>
        </p:nvCxnSpPr>
        <p:spPr>
          <a:xfrm>
            <a:off x="6818393" y="999565"/>
            <a:ext cx="0" cy="485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54609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4800"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540794" y="831286"/>
            <a:ext cx="4016206" cy="5195425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0"/>
            <a:r>
              <a:rPr lang="en-US" noProof="0"/>
              <a:t>Quote Goes Here</a:t>
            </a:r>
          </a:p>
        </p:txBody>
      </p:sp>
    </p:spTree>
    <p:extLst>
      <p:ext uri="{BB962C8B-B14F-4D97-AF65-F5344CB8AC3E}">
        <p14:creationId xmlns:p14="http://schemas.microsoft.com/office/powerpoint/2010/main" val="418493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noProof="0" smtClean="0"/>
              <a:t>8/18/2024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3" r:id="rId2"/>
    <p:sldLayoutId id="2147483675" r:id="rId3"/>
    <p:sldLayoutId id="2147483684" r:id="rId4"/>
    <p:sldLayoutId id="2147483678" r:id="rId5"/>
    <p:sldLayoutId id="2147483688" r:id="rId6"/>
    <p:sldLayoutId id="2147483679" r:id="rId7"/>
    <p:sldLayoutId id="2147483692" r:id="rId8"/>
    <p:sldLayoutId id="2147483691" r:id="rId9"/>
    <p:sldLayoutId id="2147483690" r:id="rId10"/>
    <p:sldLayoutId id="2147483689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E8BB7-4826-4D38-B0F1-998C7D99D9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>
                <a:cs typeface="B Compset" panose="00000400000000000000" pitchFamily="2" charset="-78"/>
              </a:rPr>
              <a:t>جلسه چهارم کمیسیون انرژی </a:t>
            </a:r>
            <a:endParaRPr lang="en-US" b="1" dirty="0">
              <a:cs typeface="B Compset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6028A-4F5B-4F77-ADC7-9C35D3239C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>
                <a:cs typeface="B Compset" panose="00000400000000000000" pitchFamily="2" charset="-78"/>
              </a:rPr>
              <a:t>بیست و نهم مردادماه ۱۴۰۳</a:t>
            </a:r>
            <a:endParaRPr lang="en-US" dirty="0">
              <a:cs typeface="B Compset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5A914D-9602-FAE2-815D-2F572DBC10B3}"/>
              </a:ext>
            </a:extLst>
          </p:cNvPr>
          <p:cNvSpPr txBox="1"/>
          <p:nvPr/>
        </p:nvSpPr>
        <p:spPr>
          <a:xfrm>
            <a:off x="5216577" y="1693889"/>
            <a:ext cx="164142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cs typeface="B Arabic Style" panose="00000400000000000000" pitchFamily="2" charset="-78"/>
              </a:rPr>
              <a:t>هوالرحمن</a:t>
            </a:r>
          </a:p>
        </p:txBody>
      </p:sp>
    </p:spTree>
    <p:extLst>
      <p:ext uri="{BB962C8B-B14F-4D97-AF65-F5344CB8AC3E}">
        <p14:creationId xmlns:p14="http://schemas.microsoft.com/office/powerpoint/2010/main" val="421810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55BA9AC8-EA60-644D-9DDA-B76203EA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800" y="3135207"/>
            <a:ext cx="4886854" cy="587584"/>
          </a:xfrm>
        </p:spPr>
        <p:txBody>
          <a:bodyPr/>
          <a:lstStyle/>
          <a:p>
            <a:r>
              <a:rPr lang="fa-IR" b="1" dirty="0">
                <a:solidFill>
                  <a:schemeClr val="tx1"/>
                </a:solidFill>
                <a:cs typeface="B Compset" panose="00000400000000000000" pitchFamily="2" charset="-78"/>
              </a:rPr>
              <a:t>دستور جلسه</a:t>
            </a:r>
            <a:endParaRPr lang="en-US" b="1" dirty="0">
              <a:solidFill>
                <a:schemeClr val="tx1"/>
              </a:solidFill>
              <a:cs typeface="B Compset" panose="00000400000000000000" pitchFamily="2" charset="-78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E7591AD-81F4-2E45-AE36-F4DA40C19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229" y="633875"/>
            <a:ext cx="5981171" cy="5590250"/>
          </a:xfrm>
        </p:spPr>
        <p:txBody>
          <a:bodyPr>
            <a:normAutofit/>
          </a:bodyPr>
          <a:lstStyle/>
          <a:p>
            <a:pPr algn="r" rtl="1">
              <a:buFont typeface="Arial" panose="020B0604020202020204" pitchFamily="34" charset="0"/>
              <a:buChar char="•"/>
            </a:pPr>
            <a:r>
              <a:rPr lang="fa-IR" sz="3600" b="1" dirty="0">
                <a:cs typeface="B Compset" panose="00000400000000000000" pitchFamily="2" charset="-78"/>
              </a:rPr>
              <a:t>ارائه راهکار در جهت حل مسائل انرژی به استاندار آینده یزد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3600" b="1" dirty="0">
                <a:cs typeface="B Compset" panose="00000400000000000000" pitchFamily="2" charset="-78"/>
              </a:rPr>
              <a:t>معرفی مدیریت جدید مشاورین کلینک صنعت</a:t>
            </a:r>
          </a:p>
        </p:txBody>
      </p:sp>
    </p:spTree>
    <p:extLst>
      <p:ext uri="{BB962C8B-B14F-4D97-AF65-F5344CB8AC3E}">
        <p14:creationId xmlns:p14="http://schemas.microsoft.com/office/powerpoint/2010/main" val="2276898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55BA9AC8-EA60-644D-9DDA-B76203EA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800" y="3135207"/>
            <a:ext cx="4886854" cy="587584"/>
          </a:xfrm>
        </p:spPr>
        <p:txBody>
          <a:bodyPr/>
          <a:lstStyle/>
          <a:p>
            <a:r>
              <a:rPr lang="fa-IR" b="1" dirty="0">
                <a:solidFill>
                  <a:schemeClr val="tx1"/>
                </a:solidFill>
                <a:cs typeface="B Compset" panose="00000400000000000000" pitchFamily="2" charset="-78"/>
              </a:rPr>
              <a:t>مسائل و مشکلات</a:t>
            </a:r>
            <a:endParaRPr lang="en-US" b="1" dirty="0">
              <a:solidFill>
                <a:schemeClr val="tx1"/>
              </a:solidFill>
              <a:cs typeface="B Compset" panose="00000400000000000000" pitchFamily="2" charset="-78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E7591AD-81F4-2E45-AE36-F4DA40C19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346" y="716321"/>
            <a:ext cx="6443749" cy="5590250"/>
          </a:xfrm>
        </p:spPr>
        <p:txBody>
          <a:bodyPr>
            <a:normAutofit/>
          </a:bodyPr>
          <a:lstStyle/>
          <a:p>
            <a:pPr algn="r" rtl="1">
              <a:buFont typeface="Arial" panose="020B0604020202020204" pitchFamily="34" charset="0"/>
              <a:buChar char="•"/>
            </a:pPr>
            <a:r>
              <a:rPr lang="fa-IR" sz="3600" b="1" dirty="0">
                <a:cs typeface="B Compset" panose="00000400000000000000" pitchFamily="2" charset="-78"/>
              </a:rPr>
              <a:t>ناترازی انرژي و قطعی گاز و برق صنایع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3600" b="1" dirty="0">
                <a:cs typeface="B Compset" panose="00000400000000000000" pitchFamily="2" charset="-78"/>
              </a:rPr>
              <a:t>خسارات به صنعت ناشی از قطع برق و گاز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fa-IR" sz="3600" b="1" dirty="0">
                <a:cs typeface="B Compset" panose="00000400000000000000" pitchFamily="2" charset="-78"/>
              </a:rPr>
              <a:t>خسارات عدم انتفاع ناشی از قطع گاز و برق</a:t>
            </a:r>
          </a:p>
        </p:txBody>
      </p:sp>
    </p:spTree>
    <p:extLst>
      <p:ext uri="{BB962C8B-B14F-4D97-AF65-F5344CB8AC3E}">
        <p14:creationId xmlns:p14="http://schemas.microsoft.com/office/powerpoint/2010/main" val="1670381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AE5CC10-1BC3-3B87-D66D-DEA05AFFF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9960" y="668936"/>
            <a:ext cx="5199262" cy="516255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1B68C-198A-E223-606E-7B4B82DE7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704" y="1226634"/>
            <a:ext cx="10924592" cy="4750419"/>
          </a:xfrm>
        </p:spPr>
        <p:txBody>
          <a:bodyPr>
            <a:normAutofit fontScale="85000" lnSpcReduction="20000"/>
          </a:bodyPr>
          <a:lstStyle/>
          <a:p>
            <a:pPr algn="r" rtl="1">
              <a:buClrTx/>
              <a:buFont typeface="Arial" panose="020B0604020202020204" pitchFamily="34" charset="0"/>
              <a:buChar char="•"/>
            </a:pPr>
            <a:r>
              <a:rPr lang="fa-IR" sz="3600" dirty="0">
                <a:cs typeface="B Compset" panose="00000400000000000000" pitchFamily="2" charset="-78"/>
              </a:rPr>
              <a:t>برآورد ریالی خسارت ناشی از عدم انتفاع صنعت و خسارات وارده به صنعت ناشی از قطعی برق و گاز و استخراج راهکار جبران با ارائه مشوق های مالی و مالیاتی</a:t>
            </a:r>
          </a:p>
          <a:p>
            <a:pPr algn="r" rtl="1">
              <a:buClrTx/>
              <a:buFont typeface="Arial" panose="020B0604020202020204" pitchFamily="34" charset="0"/>
              <a:buChar char="•"/>
            </a:pPr>
            <a:r>
              <a:rPr lang="fa-IR" sz="3600" dirty="0">
                <a:cs typeface="B Compset" panose="00000400000000000000" pitchFamily="2" charset="-78"/>
              </a:rPr>
              <a:t> پیش بینی میزان نیاز، تولید و مصرف انرژی(برق و گاز)  استان در سالجاری و ارائه گزارش شفاف از سهم صنایع استان از میزان قطعی در سال پیش رو توسط دستگاه های متولی </a:t>
            </a:r>
          </a:p>
          <a:p>
            <a:pPr algn="r" rtl="1">
              <a:buClrTx/>
              <a:buFont typeface="Arial" panose="020B0604020202020204" pitchFamily="34" charset="0"/>
              <a:buChar char="•"/>
            </a:pPr>
            <a:r>
              <a:rPr lang="fa-IR" sz="3600" dirty="0">
                <a:cs typeface="B Compset" panose="00000400000000000000" pitchFamily="2" charset="-78"/>
              </a:rPr>
              <a:t>تدوین برنامه جامع حکمرانی انرژی در استان یزد </a:t>
            </a:r>
          </a:p>
          <a:p>
            <a:pPr algn="r" rtl="1">
              <a:buClrTx/>
              <a:buFont typeface="Arial" panose="020B0604020202020204" pitchFamily="34" charset="0"/>
              <a:buChar char="•"/>
            </a:pPr>
            <a:r>
              <a:rPr lang="fa-IR" sz="3200" dirty="0">
                <a:cs typeface="B Compset" panose="00000400000000000000" pitchFamily="2" charset="-78"/>
              </a:rPr>
              <a:t>پیگیری سرمایه گذاری و تسهیل سرمایه گذاری در ایجاد ظرفیت نیروگاهی تجدید پذیر (خورشیدی) حداقل به میزان ۱۵۰۰ مگاوات (برق) از محل ظرفیت های قانونی در افق ۳ ساله</a:t>
            </a:r>
          </a:p>
          <a:p>
            <a:pPr algn="r" rtl="1">
              <a:buClrTx/>
              <a:buFont typeface="Arial" panose="020B0604020202020204" pitchFamily="34" charset="0"/>
              <a:buChar char="•"/>
            </a:pPr>
            <a:r>
              <a:rPr lang="fa-IR" sz="3200" dirty="0">
                <a:cs typeface="B Compset" panose="00000400000000000000" pitchFamily="2" charset="-78"/>
              </a:rPr>
              <a:t> پیگیری پیاده سازی و اجرای پروژه های زیرساختی،‌ پشتیبان و پیشران استخراجی در سند بهره وری انرژي به منظور صرفه جویی حداقل به میزان ۱۵۰۰ مگاوات برق و ۱ میلیون مترمکعب گاز (روزانه) در زمان پیک  مصرف  با تمرکز خاص در صنایع فولادی، سیمان، آجر وکاشی و سرامیک در افق سه ساله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7DD8BA-A7E0-C07F-D78B-0FCCF22FB78E}"/>
              </a:ext>
            </a:extLst>
          </p:cNvPr>
          <p:cNvSpPr txBox="1"/>
          <p:nvPr/>
        </p:nvSpPr>
        <p:spPr>
          <a:xfrm>
            <a:off x="4873083" y="156226"/>
            <a:ext cx="627813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3200" b="1" dirty="0">
                <a:cs typeface="B Nazanin" panose="00000400000000000000" pitchFamily="2" charset="-78"/>
              </a:rPr>
              <a:t>پیشنهادات در حوزه تامین برق و گاز </a:t>
            </a:r>
          </a:p>
        </p:txBody>
      </p:sp>
    </p:spTree>
    <p:extLst>
      <p:ext uri="{BB962C8B-B14F-4D97-AF65-F5344CB8AC3E}">
        <p14:creationId xmlns:p14="http://schemas.microsoft.com/office/powerpoint/2010/main" val="72476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83A697-4B36-9958-FA43-101201F01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ClrTx/>
              <a:buSzPct val="120000"/>
              <a:buFont typeface="Arial" panose="020B0604020202020204" pitchFamily="34" charset="0"/>
              <a:buChar char="•"/>
              <a:defRPr/>
            </a:pPr>
            <a:r>
              <a:rPr lang="fa-IR" sz="2800" dirty="0">
                <a:cs typeface="B Compset" panose="00000400000000000000" pitchFamily="2" charset="-78"/>
              </a:rPr>
              <a:t> تعیین قطعی تعرفه های گاز حداقل به صورت شش ماهه و اعلام جداول سالیانه تعرفه برق اعلامی توسط وزارت نیرو جهت تعیین تکلیف صنایع </a:t>
            </a:r>
          </a:p>
          <a:p>
            <a:pPr algn="r" rtl="1">
              <a:buClrTx/>
              <a:buSzPct val="120000"/>
              <a:buFont typeface="Arial" panose="020B0604020202020204" pitchFamily="34" charset="0"/>
              <a:buChar char="•"/>
              <a:defRPr/>
            </a:pPr>
            <a:r>
              <a:rPr lang="fa-IR" sz="2800" dirty="0">
                <a:cs typeface="B Compset" panose="00000400000000000000" pitchFamily="2" charset="-78"/>
              </a:rPr>
              <a:t>پیگیری برای انجام تعهدات دولت به ذینفعان در ماده ۱۲ قانون رفع موانع تولید (پرداخت مابه ازای ناشی ازصرفه جویی مصرف انرژی)</a:t>
            </a:r>
            <a:r>
              <a:rPr lang="fa-IR" sz="3000" dirty="0">
                <a:cs typeface="B Compset" panose="00000400000000000000" pitchFamily="2" charset="-78"/>
              </a:rPr>
              <a:t> </a:t>
            </a:r>
          </a:p>
          <a:p>
            <a:pPr algn="r" rtl="1">
              <a:buClrTx/>
              <a:buFont typeface="Arial" panose="020B0604020202020204" pitchFamily="34" charset="0"/>
              <a:buChar char="•"/>
            </a:pPr>
            <a:r>
              <a:rPr lang="fa-IR" sz="3000" dirty="0">
                <a:cs typeface="B Compset" panose="00000400000000000000" pitchFamily="2" charset="-78"/>
              </a:rPr>
              <a:t> </a:t>
            </a:r>
            <a:r>
              <a:rPr lang="fa-IR" sz="2800" dirty="0">
                <a:cs typeface="B Compset" panose="00000400000000000000" pitchFamily="2" charset="-78"/>
              </a:rPr>
              <a:t>پیگیری تامین منابع مالی (ارزی و غیر ارزی) برای ارتقاء و به روز رسانی خطوط تولید صنعتی </a:t>
            </a:r>
          </a:p>
          <a:p>
            <a:pPr algn="r" rtl="1">
              <a:buClrTx/>
              <a:buFont typeface="Arial" panose="020B0604020202020204" pitchFamily="34" charset="0"/>
              <a:buChar char="•"/>
            </a:pPr>
            <a:r>
              <a:rPr lang="fa-IR" sz="2800" dirty="0">
                <a:cs typeface="B Compset" panose="00000400000000000000" pitchFamily="2" charset="-78"/>
              </a:rPr>
              <a:t> پیگیری تامین منابع مالی پایدار جهت بهینه سازی مصرف انرژی صنعت استان در ردیف های قانون بودجه ۱۴۰۴ کشور </a:t>
            </a:r>
          </a:p>
          <a:p>
            <a:pPr algn="r" rtl="1">
              <a:buClrTx/>
              <a:buSzPct val="120000"/>
              <a:buFont typeface="Arial" panose="020B0604020202020204" pitchFamily="34" charset="0"/>
              <a:buChar char="•"/>
            </a:pPr>
            <a:r>
              <a:rPr lang="fa-IR" sz="2800" dirty="0">
                <a:cs typeface="B Compset" panose="00000400000000000000" pitchFamily="2" charset="-78"/>
              </a:rPr>
              <a:t>حل مشکلات و فعال سازی بازار بهینه سازی انرژی و محیط زیست در استان یزد</a:t>
            </a:r>
          </a:p>
          <a:p>
            <a:pPr marL="0" indent="0" algn="r" rtl="1">
              <a:buClrTx/>
              <a:buNone/>
            </a:pPr>
            <a:endParaRPr lang="fa-IR" sz="3000" dirty="0">
              <a:cs typeface="B Compset" panose="00000400000000000000" pitchFamily="2" charset="-78"/>
            </a:endParaRPr>
          </a:p>
          <a:p>
            <a:endParaRPr lang="fa-I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76193F-EC3A-0F50-802A-32BD362D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B Nazanin" panose="00000400000000000000" pitchFamily="2" charset="-78"/>
              </a:rPr>
              <a:t>پیشنهادات در حوزه تامین برق و گاز </a:t>
            </a:r>
            <a:b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B Nazanin" panose="00000400000000000000" pitchFamily="2" charset="-78"/>
              </a:rPr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87731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9B2FC-2905-872A-82CB-699C7F298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06315" y="1371600"/>
            <a:ext cx="9750685" cy="4852524"/>
          </a:xfrm>
        </p:spPr>
        <p:txBody>
          <a:bodyPr>
            <a:normAutofit/>
          </a:bodyPr>
          <a:lstStyle/>
          <a:p>
            <a:pPr algn="r" rtl="1">
              <a:buClrTx/>
              <a:buSzPct val="120000"/>
              <a:buFont typeface="Arial" panose="020B0604020202020204" pitchFamily="34" charset="0"/>
              <a:buChar char="•"/>
              <a:defRPr/>
            </a:pPr>
            <a:r>
              <a:rPr lang="fa-IR" sz="2800" dirty="0">
                <a:cs typeface="B Compset" panose="00000400000000000000" pitchFamily="2" charset="-78"/>
              </a:rPr>
              <a:t>صدور مجوز و ایجاد صندوق بهره وری انرژی استانی از محل آورده بخش خصوصی </a:t>
            </a:r>
          </a:p>
          <a:p>
            <a:pPr marL="457200" indent="-457200" algn="r" rtl="1">
              <a:buClrTx/>
              <a:buSzPct val="120000"/>
              <a:buFont typeface="Arial" panose="020B0604020202020204" pitchFamily="34" charset="0"/>
              <a:buChar char="•"/>
              <a:defRPr/>
            </a:pPr>
            <a:r>
              <a:rPr lang="fa-IR" sz="2800" dirty="0">
                <a:cs typeface="B Compset" panose="00000400000000000000" pitchFamily="2" charset="-78"/>
              </a:rPr>
              <a:t>تسهیل ورود سرمایه گذاران بین المللی از طریق ظرفیت بازارهای کربن منطقه </a:t>
            </a:r>
          </a:p>
          <a:p>
            <a:pPr marL="457200" indent="-457200" algn="r" rtl="1">
              <a:buClrTx/>
              <a:buSzPct val="120000"/>
              <a:buFont typeface="Arial" panose="020B0604020202020204" pitchFamily="34" charset="0"/>
              <a:buChar char="•"/>
              <a:defRPr/>
            </a:pPr>
            <a:r>
              <a:rPr lang="fa-IR" sz="2800" dirty="0">
                <a:cs typeface="B Compset" panose="00000400000000000000" pitchFamily="2" charset="-78"/>
              </a:rPr>
              <a:t>ظرفیت سازی برای ایجاد شرکت های دارای صلاحیت گواهی عدم انتشار کربن</a:t>
            </a: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fa-IR" sz="2800" dirty="0">
                <a:cs typeface="B Compset" panose="00000400000000000000" pitchFamily="2" charset="-78"/>
              </a:rPr>
              <a:t>اعطای مشوق های مالیاتی و استهلاک ویژه برای سرمایه گذاری های حوزه بهره وری انرژی و احداث نیروگاههای تجدید پذیر</a:t>
            </a: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Tx/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fa-IR" sz="2800" dirty="0">
                <a:cs typeface="B Compset" panose="00000400000000000000" pitchFamily="2" charset="-78"/>
              </a:rPr>
              <a:t>مشارکت مردم در بهینه سازی انرژی از طریق مبادله گواهی صرفه جویی در بازار بهینه سازی انرژی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3BE5BA-99B2-E67A-650D-E1BCBCF86BB9}"/>
              </a:ext>
            </a:extLst>
          </p:cNvPr>
          <p:cNvSpPr txBox="1"/>
          <p:nvPr/>
        </p:nvSpPr>
        <p:spPr>
          <a:xfrm>
            <a:off x="6151589" y="697123"/>
            <a:ext cx="609724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j-ea"/>
                <a:cs typeface="B Nazanin" panose="00000400000000000000" pitchFamily="2" charset="-78"/>
              </a:rPr>
              <a:t>پیشنهادات در حوزه تامین برق و گاز </a:t>
            </a:r>
            <a:b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j-ea"/>
                <a:cs typeface="B Nazanin" panose="00000400000000000000" pitchFamily="2" charset="-78"/>
              </a:rPr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06228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55BA9AC8-EA60-644D-9DDA-B76203EA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800" y="3135207"/>
            <a:ext cx="4886854" cy="587584"/>
          </a:xfrm>
        </p:spPr>
        <p:txBody>
          <a:bodyPr/>
          <a:lstStyle/>
          <a:p>
            <a:r>
              <a:rPr lang="fa-IR" b="1" dirty="0">
                <a:solidFill>
                  <a:schemeClr val="tx1"/>
                </a:solidFill>
                <a:cs typeface="B Compset" panose="00000400000000000000" pitchFamily="2" charset="-78"/>
              </a:rPr>
              <a:t>دستورکار دوم</a:t>
            </a:r>
            <a:endParaRPr lang="en-US" b="1" dirty="0">
              <a:solidFill>
                <a:schemeClr val="tx1"/>
              </a:solidFill>
              <a:cs typeface="B Compset" panose="00000400000000000000" pitchFamily="2" charset="-78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E7591AD-81F4-2E45-AE36-F4DA40C19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229" y="633875"/>
            <a:ext cx="5981171" cy="5590250"/>
          </a:xfrm>
        </p:spPr>
        <p:txBody>
          <a:bodyPr>
            <a:normAutofit/>
          </a:bodyPr>
          <a:lstStyle/>
          <a:p>
            <a:pPr algn="r" rtl="1">
              <a:buFont typeface="Arial" panose="020B0604020202020204" pitchFamily="34" charset="0"/>
              <a:buChar char="•"/>
            </a:pPr>
            <a:r>
              <a:rPr lang="fa-IR" sz="3200" b="1" dirty="0">
                <a:cs typeface="B Nazanin" panose="00000400000000000000" pitchFamily="2" charset="-78"/>
              </a:rPr>
              <a:t>معرفی مشاورین کلینیک صنعت شرکت شهرک های صنعتی</a:t>
            </a:r>
          </a:p>
        </p:txBody>
      </p:sp>
    </p:spTree>
    <p:extLst>
      <p:ext uri="{BB962C8B-B14F-4D97-AF65-F5344CB8AC3E}">
        <p14:creationId xmlns:p14="http://schemas.microsoft.com/office/powerpoint/2010/main" val="3688257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E8BB7-4826-4D38-B0F1-998C7D99D9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>
                <a:cs typeface="B Compset" panose="00000400000000000000" pitchFamily="2" charset="-78"/>
              </a:rPr>
              <a:t>با سپاس از توجه همه عزیزان</a:t>
            </a:r>
            <a:endParaRPr lang="en-US" b="1" dirty="0">
              <a:cs typeface="B Compset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6028A-4F5B-4F77-ADC7-9C35D3239C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>
                <a:cs typeface="B Compset" panose="00000400000000000000" pitchFamily="2" charset="-78"/>
              </a:rPr>
              <a:t>بیست و نهم مردادماه ۱۴۰۳</a:t>
            </a:r>
            <a:endParaRPr lang="en-US" dirty="0">
              <a:cs typeface="B Compse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27286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MONO">
      <a:dk1>
        <a:srgbClr val="000000"/>
      </a:dk1>
      <a:lt1>
        <a:srgbClr val="ECEEF7"/>
      </a:lt1>
      <a:dk2>
        <a:srgbClr val="000000"/>
      </a:dk2>
      <a:lt2>
        <a:srgbClr val="F5F8FF"/>
      </a:lt2>
      <a:accent1>
        <a:srgbClr val="ECEEF7"/>
      </a:accent1>
      <a:accent2>
        <a:srgbClr val="F5F8FF"/>
      </a:accent2>
      <a:accent3>
        <a:srgbClr val="A1A2A9"/>
      </a:accent3>
      <a:accent4>
        <a:srgbClr val="141514"/>
      </a:accent4>
      <a:accent5>
        <a:srgbClr val="000000"/>
      </a:accent5>
      <a:accent6>
        <a:srgbClr val="96969C"/>
      </a:accent6>
      <a:hlink>
        <a:srgbClr val="5F6063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Light_Sales Pitch_02_Win32_AS_v3" id="{A204E388-A84B-4CC6-98FC-54ED9900B3CD}" vid="{1AF041A9-EA2C-4539-9272-70AF2168FE9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FAF7B5-E40C-46BE-9C83-DA251FCAE61E}">
  <ds:schemaRefs>
    <ds:schemaRef ds:uri="http://schemas.microsoft.com/office/2006/metadata/properties"/>
    <ds:schemaRef ds:uri="16c05727-aa75-4e4a-9b5f-8a80a1165891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029FA76-0C86-4BF1-99F1-A3115FBFFA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A43D08-F4F9-4D95-9CB2-7DE3744160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Minimalist sales pitch</Template>
  <TotalTime>0</TotalTime>
  <Words>448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Arabic Style</vt:lpstr>
      <vt:lpstr>B Compset</vt:lpstr>
      <vt:lpstr>B Nazanin</vt:lpstr>
      <vt:lpstr>Calibri</vt:lpstr>
      <vt:lpstr>Century Gothic</vt:lpstr>
      <vt:lpstr>RetrospectVTI</vt:lpstr>
      <vt:lpstr>جلسه چهارم کمیسیون انرژی </vt:lpstr>
      <vt:lpstr>دستور جلسه</vt:lpstr>
      <vt:lpstr>مسائل و مشکلات</vt:lpstr>
      <vt:lpstr>PowerPoint Presentation</vt:lpstr>
      <vt:lpstr>پیشنهادات در حوزه تامین برق و گاز  </vt:lpstr>
      <vt:lpstr>PowerPoint Presentation</vt:lpstr>
      <vt:lpstr>دستورکار دوم</vt:lpstr>
      <vt:lpstr>با سپاس از توجه همه عزیزان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2024-02-19T07:55:07Z</dcterms:created>
  <dcterms:modified xsi:type="dcterms:W3CDTF">2024-08-18T19:07:23Z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